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9.xml" ContentType="application/vnd.openxmlformats-officedocument.presentationml.notesSlide+xml"/>
  <Override PartName="/ppt/ink/ink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7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49"/>
  </p:notesMasterIdLst>
  <p:handoutMasterIdLst>
    <p:handoutMasterId r:id="rId50"/>
  </p:handoutMasterIdLst>
  <p:sldIdLst>
    <p:sldId id="454" r:id="rId5"/>
    <p:sldId id="455" r:id="rId6"/>
    <p:sldId id="491" r:id="rId7"/>
    <p:sldId id="494" r:id="rId8"/>
    <p:sldId id="495" r:id="rId9"/>
    <p:sldId id="498" r:id="rId10"/>
    <p:sldId id="497" r:id="rId11"/>
    <p:sldId id="492" r:id="rId12"/>
    <p:sldId id="499" r:id="rId13"/>
    <p:sldId id="501" r:id="rId14"/>
    <p:sldId id="529" r:id="rId15"/>
    <p:sldId id="531" r:id="rId16"/>
    <p:sldId id="535" r:id="rId17"/>
    <p:sldId id="532" r:id="rId18"/>
    <p:sldId id="533" r:id="rId19"/>
    <p:sldId id="534" r:id="rId20"/>
    <p:sldId id="530" r:id="rId21"/>
    <p:sldId id="500" r:id="rId22"/>
    <p:sldId id="502" r:id="rId23"/>
    <p:sldId id="503" r:id="rId24"/>
    <p:sldId id="504" r:id="rId25"/>
    <p:sldId id="505" r:id="rId26"/>
    <p:sldId id="506" r:id="rId27"/>
    <p:sldId id="507" r:id="rId28"/>
    <p:sldId id="508" r:id="rId29"/>
    <p:sldId id="509" r:id="rId30"/>
    <p:sldId id="511" r:id="rId31"/>
    <p:sldId id="510" r:id="rId32"/>
    <p:sldId id="514" r:id="rId33"/>
    <p:sldId id="512" r:id="rId34"/>
    <p:sldId id="513" r:id="rId35"/>
    <p:sldId id="515" r:id="rId36"/>
    <p:sldId id="517" r:id="rId37"/>
    <p:sldId id="516" r:id="rId38"/>
    <p:sldId id="519" r:id="rId39"/>
    <p:sldId id="520" r:id="rId40"/>
    <p:sldId id="521" r:id="rId41"/>
    <p:sldId id="522" r:id="rId42"/>
    <p:sldId id="524" r:id="rId43"/>
    <p:sldId id="523" r:id="rId44"/>
    <p:sldId id="528" r:id="rId45"/>
    <p:sldId id="525" r:id="rId46"/>
    <p:sldId id="526" r:id="rId47"/>
    <p:sldId id="527" r:id="rId48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 autoAdjust="0"/>
    <p:restoredTop sz="73878"/>
  </p:normalViewPr>
  <p:slideViewPr>
    <p:cSldViewPr snapToGrid="0">
      <p:cViewPr varScale="1">
        <p:scale>
          <a:sx n="93" d="100"/>
          <a:sy n="93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12:02:18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69 24575,'75'7'0,"0"0"0,1-1 0,8 0 0,2 0 0,7 0 0,2 0 0,0-1 0,-3 1 0,0-2 0,-9 0 0,-2-1 0,-13-2 0,-3-3 0,0 0 0,7 0 0,-21 1 0,3 1 0,4 0 0,-1 0 0,-5 0 0,-2 0 0,23-2 0,-19 0 0,-5 0 0,6 1 0,8 1 0,-1 0 0,-7 0 0,-7-1 0,-8-2 0,-6-2 0,14-2 0,42 1 0,-28 3 0,6 1 0,15-1 0,1 1 0,-1-1 0,-3 0 0,-12 0 0,-4 1 0,28-2 0,-38 2 0,-12 0 0,3-1 0,27 1 0,-23 2 0,4 0 0,9 1 0,2-1 0,1 1 0,-1-2 0,-8 1 0,-3-2 0,30-1 0,-25 0 0,-13 0 0,8 2 0,11 3 0,7 0 0,-2 1 0,-12-1 0,-15-1 0,-3-1 0,-4 0 0,2 0 0,9 0 0,9 0 0,7 0 0,-1 0 0,-11-1 0,4-1 0,24 0 0,20 2 0,-13 3 0,-51 1 0,-81-1 0,-7-2 0,-8-2 0,-11-2 0,-3 0 0,-5-1 0,3 0 0,12 1 0,5-1 0,-32-1 0,37 2 0,24 1 0,-4 1 0,-11 0 0,-25-2 0,-16-1 0,1-1 0,17 0 0,19 4 0,13 2 0,-3 0 0,-16-1 0,-18-3 0,-4 1 0,13 0 0,23 1 0,7 1 0,-19 0 0,-42 1 0,29 1 0,-5 0 0,-5 1 0,2 0 0,10-1 0,5 1 0,-17 0 0,33 0 0,1 0 0,-19 0 0,-25 0 0,38-3 0,0 0 0,-1 0 0,2-1 0,-40-1 0,17 1 0,13-1 0,-2 2 0,-9-1 0,-3 1 0,10 0 0,19 0 0,12 1 0,-2 3 0,-18 2 0,-35 1 0,29-4 0,-3-1 0,-5 1 0,-1-1 0,1 0 0,3 0 0,-33 2 0,30-1 0,13-6 0,-4-6 0,-31-6 0,34 6 0,0 0 0,-40-4 0,14 5 0,-1 5 0,16 3 0,0 0 0,-10-1 0,21 0 0,-6-1 0,18 0 0,27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13:25:2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1473 24575,'97'-6'0,"-1"-1"0,1 1 0,-1 0 0,1 0 0,-1-1 0,1 1 0,-1 0 0,0-1 0,1 1 0,-1 0 0,1 0 0,-1-1 0,1 1 0,-1 0 0,1-1 0,-1 1 0,0 0 0,1 0 0,-1-1 0,1 1 0,-1 0 0,5-1 0,3 0 0,0 0 0,2 1 0,0 0 0,1 0 0,-1-1 0,0 1 0,-2 0 0,-1-1 0,-2 0 0,-2 0 0,-3-1 0,-3 0 0,-4 0 0,-4-1 0,-4 0 0,-5-1 0,-5-1-1275,38-10 1,-13-1-1,-10-1 1,-5-2 0,2 1-1,5 1 1275,-6 2 0,1 1 0,1 0 0,0-1 0,0 0 0,1 1 0,-1-1 0,3-1 0,1 0 0,0 0 0,0 0 0,-1-1 0,-1 1 0,-3 0 0,4-1 0,-2 0 0,-1 1 0,-1-1 0,-1 0 0,-2 0 91,11-3 1,0 0 0,-3 1 0,-2-1-1,-5 1-91,-3 1 0,-5 0 0,-2 0 0,-4 0 505,4-3 1,-4 0 0,-3 1-506,14-9 0,-7 0 0,-21 6 0,-5 1 0,32-15 3899,-3 13-3899,21 3 886,-39 14 1,2 0-887,7 1 0,3 1 0,10 2 0,0 1 0,-3 1 0,-9 1 0,-13 1 0,-15 1 0,-84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13:25:28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24575,'73'25'0,"-1"1"0,-3-3 0,9 2 0,5 2 0,4 0 0,-12-4 0,4 0 0,3 1 0,2 1 0,1-1 0,1 0-926,-4-1 0,1 1 0,1-1 0,2 1 0,-1-1 1,1 0-1,-2-1 926,14 3 0,-1-1 0,1 0 0,-1-1 0,-1-1 0,-1 0 0,-9-2 0,-1-1 0,0-1 0,-2 0 0,1 0 0,0 1 0,-1-1 0,0 0 0,0 0 0,-1 0 0,1 0 0,-2 0 0,13 4 0,-1-1 0,0 1 0,0 1 0,-1 0 0,0 1 0,0 0 0,0 2 0,0 0 0,1 0 0,-12-3 0,1 1 0,1 1 0,-1-1 0,-1 0 0,-3 0-3,5 1 1,-2-1-1,-1 1 1,-1-2 0,-1 0 2,16 3 0,-1 0 0,-2-3 0,-4-1 231,9 1 0,-4-3 0,-2-2-231,-11-3 0,-2-2 0,0 0 0,-2 0 0,0 0 0,-5-1 0,14 2 0,-8-2 0,-20-4 0,-8-1 3076,5 3-3076,-7 4 1784,1 2-1784,-3-1 940,1-6-940,-4-4 0,-10-2 0,-10-2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13:26:48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1801 24575,'89'-39'0,"0"-1"0,1 0 0,-1 1 0,0-1 0,1 1 0,-1-1 0,0 1 0,1-1 0,-1 0 0,0 1 0,0-1 0,6-2 0,1-1 0,1-1 0,-1 0 0,-1 1 0,-3 1 0,-4 2 0,-3 3 0,-7 2 0,-5 4-472,25-9 1,-11 6-1,-7 3 1,-2 0 471,7-5 0,-5 1 0,-6 1 0,8-5 0,-5 1 200,-6 0 1,-1-1-201,5-4 0,0-1 0,3-3 0,-1 1 180,-6 1 1,-3 2-181,-13 8 0,-4 3 0,32-13 0,9 11 479,-36 18 0,3 1-479,5 0 0,-1 0 83,-7 1 0,-5 0-83,6-5 0,-57 13 0,-8 4 0,-17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13:26:49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24575,'76'30'0,"-28"-12"0,7 3 0,24 9 0,14 6 0,5 2-1292,-24-9 0,4 1 0,2 1 0,2 1 0,1 1 1292,-6-3 0,3 1 0,0 0 0,1 0 0,1 1 0,0-1 0,2 2 0,3 0 0,0 1 0,-1-1 0,-3-1 0,-3-2 131,17 7 1,-4-2-1,-4-2 1,-2-1-132,-14-5 0,-1 0 0,-3-2 0,-1 0 211,10 4 1,-2 0-1,0-1-211,0 1 0,-1-1 0,2 1 0,4 1 0,1 0 0,0 0 0,-2-1 0,1 0 0,-2-1 0,-7-3 0,-1-1 0,-3 0 0,25 8 0,-5-1 0,-17-6 0,-6-1 3167,24 11-3167,-24-8 1274,0 0-1274,20 9 0,-27-12 0,-12-4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13:34:30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2653 7206 24575,'-92'0'0,"0"0"0,7-1 0,-5 0 0,-5-1 0,8 1 0,-5 0 0,-2 0 0,1-1-849,-2 1 0,0-1 1,0 0-1,4 1 849,-12-1 0,3-1 0,8 2 0,-12 0 0,13 0 532,31 1 0,8 0-532,-17 1 557,8 1-557,-14-1 0,-10 1 0,33-1 0,-3 0 887,-4 0 0,-1 0-887,2 0 0,1 0 0,-39 0 0,44-11 0,35-15 0,15-18 0,8-11 0,1 5 0,-3 7 0,-2 11 0,0 6 0,-1 3 0,1 4 0,1-1 0,0-2 0,3-7 0,0-6 0,-1-4 0,2-1 0,0-4 0,1 2 0,0-2 0,-1 1 0,-1-1 0,0-6 0,0 4 0,-1 2 0,-1-1 0,-2-5 0,-1-4 0,0 2 0,-1-1 0,1-16 0,-2-19 0,0 37 0,0-1 0,-1 0 0,0-1 0,-2 1 0,0 0 0,-5-43 0,0 11 0,1 13 0,-1 4 0,-2-6 0,0 0 0,2 9 0,4 6 0,3-6 0,0-10 0,1-11 0,1-11 0,2-2 0,-2 43 0,1 0 0,0 0 0,0 0 0,-1 0 0,1 1 0,-1 2 0,0 1 0,0-34 0,-1 12 0,0 12 0,-3-4 0,-1-14 0,-2-2 0,0-2 0,0-3 0,3 34 0,-1-2 0,0-10 0,-1-1 0,0-6 0,-1-1 0,2 6 0,1 1 0,0 8 0,1 4 0,-1-30 0,3 25 0,0 1 0,2 0 0,0-16 0,0-20 0,0 34 0,0-3 0,0-5 0,1 0 0,-1 9 0,1 2 0,0-36 0,0 31 0,-2 13 0,1 0 0,-1 14 0,0 8 0,0-5 0,0-7 0,0-4 0,0-5 0,0-7 0,2-17 0,1-13 0,0-5 0,0 14 0,-1 15 0,1 10 0,2 7 0,-1 3 0,0-39 0,-2 27 0,-1-3 0,1-9 0,1-2 0,0-4 0,2 1 0,0 13 0,1 4 0,4-35 0,-3 17 0,-4 21 0,2 3 0,0-2 0,1 3 0,0-8 0,-1 8 0,1 6 0,-1 8 0,26 13 0,67 13 0,-22 4 0,7 0 0,5 1 0,-1 0 0,-9 0 0,-6 0 0,27 0 0,-49 1 0,2-1 0,9 2 0,3 0 0,6 0 0,1 0 0,-5 0 0,-4-1 0,26 1 0,-25-2 0,3 0 0,25 2 0,-31-1 0,4 0 0,4 0 0,-1 0 0,-14-1 0,-5 0 0,13-2 0,-46-4 0,-21-6 0,-4-1 0,0 0 0,2 1 0,0 0 0,-3-2 0,-1-1 0,0 2 0,1 2 0,2 0 0,-7-3 0,-2-2 0,0-1 0,2 3 0,9 8 0,5 4 0,5 11 0,5 2 0,9 11 0,5 1 0,3 0 0,-3-3 0,-8-6 0,-4-4 0,-4-3 0,-1 1 0,6 7 0,6 10 0,6 9 0,1-1 0,-11-9 0,-20-12 0,-15-8 0,-9-3 0,3 3 0,10 0 0,0 3 0,-2 3 0,-6 2 0,-3 3 0,4-1 0,7-4 0,2 1 0,-14 3 0,-15 6 0,-2 0 0,13-7 0,21-8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15:47:26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3106 1 8191,'-80'3'0,"1"1"0,0-1 0,0 1 0,-1-1 0,-3 0 1026,5 0 0,-3 0 0,-1 0 0,3-1-1026,-10 1 0,2 0 0,4 0 1462,-17 0 1,9 2-1463,21 0 0,9 3 1834,-13 16-1834,-15 17 3209,39-14 1,-1 1-3210,-8 4 0,-1 0 551,-1 1 0,1 1-551,4-3 0,2 2 0,8-2 0,2 2 0,4 2 0,1 3 0,3 2 0,1 2 0,-3 6 0,1 3 0,-1 5 0,2 1 0,1 3 0,1 1 0,2-1 0,0 0 0,0 1 0,0 1 0,-2 1 0,1 2 0,-2 9 0,1 3 0,-1 10 0,0 4-199,11-26 1,1 2 0,0 1 198,-1 3 0,1 1 0,0 2 0,1 6 0,1 3 0,2 0-336,1 4 1,1 0 0,3 2 335,3 4 0,1 1 0,3 0 0,0-3 0,3-1 0,0 1 0,1-4 0,1 0 0,0-2 0,0-6 0,-1-2 0,1 2 0,0 12 0,0 2 0,1 1 0,0 2 0,0-1 0,0-3 0,1-16 0,0-2 0,0-2 0,-1-1 0,1-1 0,-1-6 0,1-4 0,0-4 0,2 3 0,0 2 0,2 8 0,1 2 0,3-3 0,2 1 0,6 10 0,6 4 0,-1-15 0,4 3 0,3 1-239,6 9 0,3 2 0,2 1 239,3 3 0,2 1 0,-1-2 0,-2-4 0,-1-3 0,-1-2 243,-4-10 0,-2-2 1,1-3-244,11 20 0,1-3 0,4-7 0,3-3 0,4-1 0,6-3 0,-15-20 0,3-1 0,1-1 0,3 1 0,1-2 0,3-2 0,8 0 0,2-1 0,3-3-433,5-1 1,3-3-1,3-1 433,-10-8 0,3-3 0,2 0 0,1 0-456,7 1 0,2-1 0,1 0 0,1-1 456,2 1 0,1-1 0,0 0 0,-1 0 0,-5-1 0,-1 0 0,-1-1 0,-2 0 93,16 3 0,-2-1 1,-3-1-94,-7-3 0,-2-1 0,0-1 0,-4-3 0,-1-1 0,1-2 0,1 0 0,1-1 0,0-1 0,2-2 0,1-2 0,1-1 0,6-2 0,2 0 0,-1-3 0,2-1 0,0-1 0,-1-3 0,-3 0 0,-1-2 0,-3-2 0,-11-1 0,-3 0 0,-1-3 0,-4-1 0,-1-1 0,-1-2 0,-3-2 0,0-1 0,-1 0 101,30-14 0,-3-1-101,-8 0 0,-5-2 599,-12 3 1,-6-2-600,-10-1 0,-3-2 1009,4-9 1,-1-2-1010,2-7 0,1-2 0,2-6 0,2-4 0,-17 21 0,0-2 0,0-2-11,3-7 1,0-3-1,-1-1 11,2-7 0,-2-1 0,1-2 0,1-6 0,0-2 0,-1 0 0,-2-1 0,-1-1 0,-2 0 0,-3 1 0,-3-1 0,-3-1 0,-3-2 0,-4-1 0,-3-1 0,-5 2 0,-4-1 0,-2-1 0,-3 0 0,-3-1 0,-1 1 0,-3 1 0,-2 1 0,-2 0 0,-1 1 0,-2 1 0,-3 0 0,-2 0 0,-3-1 0,-3 1 0,-6-3 0,-3-1 0,-2 2 0,-2-1 0,-2 1 0,0 3 0,2 5 0,1 3 0,0 1 0,4 8 0,0 1 0,-1 2-184,3 5 1,-1 3 0,-3-1 183,-6-3 0,-3 1 0,-4-1 0,-12-12 0,-6-2 0,-4 0-392,10 14 1,-2 1 0,-2 0 0,0 2 391,1 3 0,0 1 0,-1 2 0,-1 2 0,2 3 0,-1 3 0,-1 1 0,1 4-285,-14-7 0,-1 5 0,0 3 285,2 4 0,-1 2 0,1 1 197,4 1 1,1 2-1,1 0-197,3 4 0,1 1 0,0 1 0,0 1 0,0 1 0,-1 0 0,-5 0 0,0 1 0,-3 0 0,-6-3 0,-2 0 0,0 0 0,1-1 0,0 0 0,1 0 0,4 0 0,0 0 0,3 0 0,7 2 0,2 1 0,0 0 0,-21-8 0,1 2 0,3 2 0,0 2 0,-5-2 0,-1 0 0,-3-1 0,-1 0 0,1 0 0,1 1 0,3 2 0,0 2 0,1 3 0,0 0 249,6 4 0,0-1-249,0 0 0,3 1 317,14 2 0,7 1 0,-5-2 1,26 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29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82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03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gera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32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1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42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98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2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C534B-32F7-889C-89B4-C50E1A77B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88029-4B4A-4680-8F59-DAA4C6B41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0E3DD-F970-25BF-74DC-C4B025D46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0F7EE-0569-2672-9D85-38FFC432E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57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UV)U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62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250CB-C6AB-B2F4-C92F-B4813964A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91444B-4A95-2137-7D16-052E0A708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0D40B-C319-F462-6571-D7FE15391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76835-1A17-8A7D-BFB6-9AEBB4193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26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96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55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04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B89D1-BF73-6F6B-2F74-8EA454FC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F9E6D0-EC0A-98BC-070A-E84797A5A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E6003-E8EF-CC9A-7C98-4C41219D1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6B648-168D-43B6-5050-283E84D4F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33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4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71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8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E454F-1518-D884-3682-BFD13B41A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9BB05-A464-DD02-59E9-3B4A86597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4C866-B6FD-3244-2057-393C1784B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CF607-7D34-9904-F2FE-2230330C1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6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0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2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60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36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6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50.png"/><Relationship Id="rId4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3" Type="http://schemas.openxmlformats.org/officeDocument/2006/relationships/image" Target="../media/image71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11" Type="http://schemas.openxmlformats.org/officeDocument/2006/relationships/customXml" Target="../ink/ink4.xml"/><Relationship Id="rId5" Type="http://schemas.openxmlformats.org/officeDocument/2006/relationships/image" Target="../media/image73.emf"/><Relationship Id="rId10" Type="http://schemas.openxmlformats.org/officeDocument/2006/relationships/image" Target="../media/image74.emf"/><Relationship Id="rId4" Type="http://schemas.openxmlformats.org/officeDocument/2006/relationships/image" Target="../media/image72.emf"/><Relationship Id="rId9" Type="http://schemas.openxmlformats.org/officeDocument/2006/relationships/image" Target="../media/image63.png"/><Relationship Id="rId14" Type="http://schemas.openxmlformats.org/officeDocument/2006/relationships/image" Target="../media/image6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80.png"/><Relationship Id="rId4" Type="http://schemas.openxmlformats.org/officeDocument/2006/relationships/customXml" Target="../ink/ink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30.png"/><Relationship Id="rId5" Type="http://schemas.openxmlformats.org/officeDocument/2006/relationships/customXml" Target="../ink/ink7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17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30/10/2024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B35E-C3E3-0BE3-B092-480955875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3A88B700-AD5A-DC3C-01F7-209E3D9995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1B306D3-486C-5A92-AB5C-A224CCE8E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666942-CFE7-4C14-CB58-8E063A8A4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Elektrostatisk potensial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DB6999-5637-611B-99FF-B78E85D9E5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8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A2A9-875F-08F8-561A-96E29BEE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betrakte ladningsfordeling i et molekyl?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DED7E-D80E-11AC-E2B1-47BF9870DE61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497543"/>
          </a:xfrm>
        </p:spPr>
        <p:txBody>
          <a:bodyPr/>
          <a:lstStyle/>
          <a:p>
            <a:r>
              <a:rPr lang="nb-NO" dirty="0" err="1"/>
              <a:t>Homonuklære</a:t>
            </a:r>
            <a:r>
              <a:rPr lang="nb-NO" dirty="0"/>
              <a:t> molekyler har «samme ladning på hvert atom» grunnet symmetri</a:t>
            </a:r>
          </a:p>
          <a:p>
            <a:r>
              <a:rPr lang="nb-NO" dirty="0"/>
              <a:t>Generelt er ikke «ladning på et atom» veldefinert</a:t>
            </a:r>
          </a:p>
          <a:p>
            <a:pPr lvl="1"/>
            <a:r>
              <a:rPr lang="nb-NO" dirty="0"/>
              <a:t>Ofte brukes </a:t>
            </a:r>
            <a:r>
              <a:rPr lang="nb-NO" dirty="0" err="1"/>
              <a:t>Mulliken</a:t>
            </a:r>
            <a:r>
              <a:rPr lang="nb-NO" dirty="0"/>
              <a:t> </a:t>
            </a:r>
            <a:r>
              <a:rPr lang="nb-NO" dirty="0" err="1"/>
              <a:t>populasjonsanayse</a:t>
            </a:r>
            <a:r>
              <a:rPr lang="nb-NO" dirty="0"/>
              <a:t> for å fordele </a:t>
            </a:r>
            <a:r>
              <a:rPr lang="nb-NO" dirty="0" err="1"/>
              <a:t>MOer</a:t>
            </a:r>
            <a:r>
              <a:rPr lang="nb-NO" dirty="0"/>
              <a:t> (12.8)</a:t>
            </a:r>
          </a:p>
          <a:p>
            <a:pPr lvl="1"/>
            <a:r>
              <a:rPr lang="nb-NO" dirty="0"/>
              <a:t>Ingen kvantemekanisk </a:t>
            </a:r>
            <a:r>
              <a:rPr lang="nb-NO" dirty="0" err="1"/>
              <a:t>observabel</a:t>
            </a:r>
            <a:r>
              <a:rPr lang="nb-NO" dirty="0"/>
              <a:t>!</a:t>
            </a:r>
          </a:p>
          <a:p>
            <a:pPr lvl="1"/>
            <a:r>
              <a:rPr lang="nb-NO" dirty="0"/>
              <a:t>(Dette er ikke teoretisk pedanteri)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Men vi kan snakke om ladningsfordelingen som helhet</a:t>
            </a:r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7DD83DA8-C2A3-2C29-599B-16E8A4DE5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3429000"/>
            <a:ext cx="7772400" cy="21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ECAF-E7F6-F4C8-C352-8A5C1260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Mulliken</a:t>
            </a:r>
            <a:r>
              <a:rPr lang="nb-NO" dirty="0"/>
              <a:t> populasjonsanalyse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65D7D-A0C2-4E2C-3F0F-11AC540CDF3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Hvert atom A og B kan tilordnes et totalt elektrontall</a:t>
            </a:r>
          </a:p>
          <a:p>
            <a:r>
              <a:rPr lang="nb-NO" dirty="0"/>
              <a:t>Her er en MO i modellen vår:</a:t>
            </a:r>
          </a:p>
          <a:p>
            <a:endParaRPr lang="nb-NO" dirty="0"/>
          </a:p>
          <a:p>
            <a:r>
              <a:rPr lang="nb-NO" dirty="0" err="1"/>
              <a:t>Sannsyblighetstolkning</a:t>
            </a:r>
            <a:r>
              <a:rPr lang="nb-NO" dirty="0"/>
              <a:t>: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C71B7-417D-A811-FB44-A4B53B25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480" y="2347976"/>
            <a:ext cx="2184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83A51-CBDF-83B0-80EF-034CC2E6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664" y="3429000"/>
            <a:ext cx="6350000" cy="8255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38ED10F0-07E5-3573-992F-A30D8A2E1263}"/>
              </a:ext>
            </a:extLst>
          </p:cNvPr>
          <p:cNvSpPr/>
          <p:nvPr/>
        </p:nvSpPr>
        <p:spPr>
          <a:xfrm>
            <a:off x="3438144" y="5161474"/>
            <a:ext cx="1956816" cy="822960"/>
          </a:xfrm>
          <a:prstGeom prst="borderCallout1">
            <a:avLst>
              <a:gd name="adj1" fmla="val -121250"/>
              <a:gd name="adj2" fmla="val 82321"/>
              <a:gd name="adj3" fmla="val -25278"/>
              <a:gd name="adj4" fmla="val 607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Tilordnes A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65A7F1A6-EE40-239E-D149-E78DCA2CDBF4}"/>
              </a:ext>
            </a:extLst>
          </p:cNvPr>
          <p:cNvSpPr/>
          <p:nvPr/>
        </p:nvSpPr>
        <p:spPr>
          <a:xfrm>
            <a:off x="6096000" y="5161474"/>
            <a:ext cx="1956816" cy="822960"/>
          </a:xfrm>
          <a:prstGeom prst="borderCallout1">
            <a:avLst>
              <a:gd name="adj1" fmla="val -130139"/>
              <a:gd name="adj2" fmla="val 4751"/>
              <a:gd name="adj3" fmla="val -14167"/>
              <a:gd name="adj4" fmla="val 261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Tilordnes B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878B267D-C992-FED0-9A00-C28EB2CAB018}"/>
              </a:ext>
            </a:extLst>
          </p:cNvPr>
          <p:cNvSpPr/>
          <p:nvPr/>
        </p:nvSpPr>
        <p:spPr>
          <a:xfrm>
            <a:off x="8235696" y="2438686"/>
            <a:ext cx="2426208" cy="822960"/>
          </a:xfrm>
          <a:prstGeom prst="borderCallout1">
            <a:avLst>
              <a:gd name="adj1" fmla="val 65417"/>
              <a:gd name="adj2" fmla="val -7399"/>
              <a:gd name="adj3" fmla="val 156944"/>
              <a:gd name="adj4" fmla="val -504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Deles likt på A og B</a:t>
            </a:r>
          </a:p>
        </p:txBody>
      </p:sp>
    </p:spTree>
    <p:extLst>
      <p:ext uri="{BB962C8B-B14F-4D97-AF65-F5344CB8AC3E}">
        <p14:creationId xmlns:p14="http://schemas.microsoft.com/office/powerpoint/2010/main" val="201346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3D78-54EF-69EC-2B6D-5CAD10D0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 gjøres mer generelt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5919-C21E-D707-93C2-7C1BD1A8F53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Engel, kap. 15.8.9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Hver AO «lever» på et atom: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8F91B-8CA3-15E9-6F3C-480EB224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1821180"/>
            <a:ext cx="56134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76B63-9E7E-5F9F-8FE0-7CF8C28E3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35" y="2283602"/>
            <a:ext cx="1371600" cy="82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49ED6-860E-6B09-8F9A-FE3715A52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00" y="3206750"/>
            <a:ext cx="36830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7C6942-8E82-2F96-BAE8-87FB86EF3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172" y="4818213"/>
            <a:ext cx="34163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D37C0-B322-CE87-764A-A9C7123F5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754" y="5356748"/>
            <a:ext cx="5753100" cy="43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311D28-7685-1142-3263-DABAD9342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122" y="6002965"/>
            <a:ext cx="7772400" cy="381329"/>
          </a:xfrm>
          <a:prstGeom prst="rect">
            <a:avLst/>
          </a:prstGeom>
        </p:spPr>
      </p:pic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C83A756F-8486-E79C-A99D-7B6A450DBCC1}"/>
              </a:ext>
            </a:extLst>
          </p:cNvPr>
          <p:cNvSpPr/>
          <p:nvPr/>
        </p:nvSpPr>
        <p:spPr>
          <a:xfrm>
            <a:off x="9601200" y="3293816"/>
            <a:ext cx="2620750" cy="965781"/>
          </a:xfrm>
          <a:prstGeom prst="borderCallout1">
            <a:avLst>
              <a:gd name="adj1" fmla="val 111536"/>
              <a:gd name="adj2" fmla="val -6937"/>
              <a:gd name="adj3" fmla="val 169308"/>
              <a:gd name="adj4" fmla="val -194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Gir totalt elektrontall per atom</a:t>
            </a:r>
          </a:p>
        </p:txBody>
      </p:sp>
    </p:spTree>
    <p:extLst>
      <p:ext uri="{BB962C8B-B14F-4D97-AF65-F5344CB8AC3E}">
        <p14:creationId xmlns:p14="http://schemas.microsoft.com/office/powerpoint/2010/main" val="180562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-up of math symbols&#10;&#10;Description automatically generated">
            <a:extLst>
              <a:ext uri="{FF2B5EF4-FFF2-40B4-BE49-F238E27FC236}">
                <a16:creationId xmlns:a16="http://schemas.microsoft.com/office/drawing/2014/main" id="{B98E1DF3-5EF9-D3F8-6BB0-943C85D15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92" y="4022436"/>
            <a:ext cx="6400800" cy="96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CCB5E-66E0-F9DB-3533-3D92EBE7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Elektrostatisk potensial er veldefinert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799134-5AC2-FD72-0D8C-272F3F1BB929}"/>
              </a:ext>
            </a:extLst>
          </p:cNvPr>
          <p:cNvCxnSpPr/>
          <p:nvPr/>
        </p:nvCxnSpPr>
        <p:spPr>
          <a:xfrm>
            <a:off x="9116291" y="3865418"/>
            <a:ext cx="2479964" cy="1122218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81367B-5810-2D08-4340-331BA691B5B3}"/>
              </a:ext>
            </a:extLst>
          </p:cNvPr>
          <p:cNvCxnSpPr>
            <a:cxnSpLocks/>
          </p:cNvCxnSpPr>
          <p:nvPr/>
        </p:nvCxnSpPr>
        <p:spPr>
          <a:xfrm flipH="1">
            <a:off x="7839456" y="3900712"/>
            <a:ext cx="1276835" cy="1432006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D7C74C-F93E-8799-E633-502CB4FD2952}"/>
              </a:ext>
            </a:extLst>
          </p:cNvPr>
          <p:cNvCxnSpPr>
            <a:cxnSpLocks/>
          </p:cNvCxnSpPr>
          <p:nvPr/>
        </p:nvCxnSpPr>
        <p:spPr>
          <a:xfrm flipV="1">
            <a:off x="9116291" y="1694853"/>
            <a:ext cx="0" cy="2170565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FCFC93-4041-8C0D-70E2-2B6A00C0E4DE}"/>
              </a:ext>
            </a:extLst>
          </p:cNvPr>
          <p:cNvCxnSpPr>
            <a:cxnSpLocks/>
          </p:cNvCxnSpPr>
          <p:nvPr/>
        </p:nvCxnSpPr>
        <p:spPr>
          <a:xfrm flipV="1">
            <a:off x="8338220" y="2429160"/>
            <a:ext cx="2293057" cy="5634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84EC99D-E10A-652B-20F0-AC9057730B3D}"/>
              </a:ext>
            </a:extLst>
          </p:cNvPr>
          <p:cNvSpPr/>
          <p:nvPr/>
        </p:nvSpPr>
        <p:spPr>
          <a:xfrm>
            <a:off x="7996291" y="2957288"/>
            <a:ext cx="254940" cy="2549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F1C202-475B-617B-82A8-56BB26D2583C}"/>
              </a:ext>
            </a:extLst>
          </p:cNvPr>
          <p:cNvSpPr/>
          <p:nvPr/>
        </p:nvSpPr>
        <p:spPr>
          <a:xfrm>
            <a:off x="10735056" y="2263245"/>
            <a:ext cx="239121" cy="2391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97146D-2DC3-63E9-3318-3FD94485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36" y="2356316"/>
            <a:ext cx="3683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C06554-BBA2-3970-A723-1C69F8017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271" y="2584041"/>
            <a:ext cx="406400" cy="355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B42A95-2460-B00A-0F36-75054D371408}"/>
              </a:ext>
            </a:extLst>
          </p:cNvPr>
          <p:cNvSpPr txBox="1"/>
          <p:nvPr/>
        </p:nvSpPr>
        <p:spPr>
          <a:xfrm>
            <a:off x="10616739" y="2224987"/>
            <a:ext cx="40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😳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0C6B75CB-CFFB-0CFA-547A-F380EE98CB3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punktladning setter opp dette potensialet: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Totalt potensial fra kjernene: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Elektronene</a:t>
            </a:r>
          </a:p>
          <a:p>
            <a:endParaRPr lang="nb-NO" dirty="0"/>
          </a:p>
          <a:p>
            <a:r>
              <a:rPr lang="nb-NO" u="sng" dirty="0"/>
              <a:t>Totalt:</a:t>
            </a:r>
          </a:p>
        </p:txBody>
      </p:sp>
      <p:pic>
        <p:nvPicPr>
          <p:cNvPr id="26" name="Content Placeholder 22" descr="A mathematical equation with a square and a line&#10;&#10;Description automatically generated with medium confidence">
            <a:extLst>
              <a:ext uri="{FF2B5EF4-FFF2-40B4-BE49-F238E27FC236}">
                <a16:creationId xmlns:a16="http://schemas.microsoft.com/office/drawing/2014/main" id="{4356E05A-38A7-35F7-65B5-812131CD2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981" y="1466271"/>
            <a:ext cx="2387600" cy="1244600"/>
          </a:xfrm>
          <a:prstGeom prst="rect">
            <a:avLst/>
          </a:prstGeom>
        </p:spPr>
      </p:pic>
      <p:pic>
        <p:nvPicPr>
          <p:cNvPr id="28" name="Picture 27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076DF77C-8DA8-7E3D-E2A3-8D528D4CD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20" y="3084758"/>
            <a:ext cx="3937000" cy="901700"/>
          </a:xfrm>
          <a:prstGeom prst="rect">
            <a:avLst/>
          </a:prstGeom>
        </p:spPr>
      </p:pic>
      <p:pic>
        <p:nvPicPr>
          <p:cNvPr id="32" name="Picture 31" descr="A close-up of a text&#10;&#10;Description automatically generated">
            <a:extLst>
              <a:ext uri="{FF2B5EF4-FFF2-40B4-BE49-F238E27FC236}">
                <a16:creationId xmlns:a16="http://schemas.microsoft.com/office/drawing/2014/main" id="{1D456FB0-C22D-8AE4-4375-306A7CEBC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20" y="5511600"/>
            <a:ext cx="635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92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DC44-A3A4-1C09-E40B-2FBB248D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Visualisering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0A459-04F2-86D4-BFAC-E64E6B0D09B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6477831" cy="4975236"/>
          </a:xfrm>
        </p:spPr>
        <p:txBody>
          <a:bodyPr/>
          <a:lstStyle/>
          <a:p>
            <a:r>
              <a:rPr lang="nb-NO" dirty="0" err="1"/>
              <a:t>Isoflate</a:t>
            </a:r>
            <a:r>
              <a:rPr lang="nb-NO" dirty="0"/>
              <a:t> for tetthet</a:t>
            </a:r>
          </a:p>
          <a:p>
            <a:pPr lvl="1"/>
            <a:r>
              <a:rPr lang="nb-NO" dirty="0"/>
              <a:t>Gir indikasjon på </a:t>
            </a:r>
            <a:r>
              <a:rPr lang="nb-NO" u="sng" dirty="0"/>
              <a:t>hvor</a:t>
            </a:r>
            <a:r>
              <a:rPr lang="nb-NO" dirty="0"/>
              <a:t> det er mange elektroner</a:t>
            </a:r>
          </a:p>
          <a:p>
            <a:r>
              <a:rPr lang="nb-NO" dirty="0"/>
              <a:t>Fargelegging:</a:t>
            </a:r>
          </a:p>
          <a:p>
            <a:pPr lvl="1"/>
            <a:r>
              <a:rPr lang="nb-NO" dirty="0"/>
              <a:t>Gir indikasjon på elektrostatisk </a:t>
            </a:r>
            <a:r>
              <a:rPr lang="nb-NO" dirty="0" err="1"/>
              <a:t>potensisial</a:t>
            </a:r>
            <a:endParaRPr lang="nb-NO" dirty="0"/>
          </a:p>
          <a:p>
            <a:r>
              <a:rPr lang="nb-NO" dirty="0"/>
              <a:t>Totalt et bilde av </a:t>
            </a:r>
            <a:r>
              <a:rPr lang="nb-NO" u="sng" dirty="0"/>
              <a:t>polaritet</a:t>
            </a:r>
          </a:p>
          <a:p>
            <a:endParaRPr lang="nb-NO" dirty="0"/>
          </a:p>
        </p:txBody>
      </p:sp>
      <p:pic>
        <p:nvPicPr>
          <p:cNvPr id="5" name="Picture 4" descr="A diagram of a structure&#10;&#10;Description automatically generated">
            <a:extLst>
              <a:ext uri="{FF2B5EF4-FFF2-40B4-BE49-F238E27FC236}">
                <a16:creationId xmlns:a16="http://schemas.microsoft.com/office/drawing/2014/main" id="{DD55D802-652C-04E9-5B98-82D191C00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2" y="0"/>
            <a:ext cx="4451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5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EE0E-A77A-9DE4-912A-6F2CC993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</a:t>
            </a:r>
          </a:p>
        </p:txBody>
      </p:sp>
      <p:pic>
        <p:nvPicPr>
          <p:cNvPr id="5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05EF0783-C8B8-01E8-D49F-9BADF4D794F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20" y="1082675"/>
            <a:ext cx="7084161" cy="4975225"/>
          </a:xfrm>
        </p:spPr>
      </p:pic>
    </p:spTree>
    <p:extLst>
      <p:ext uri="{BB962C8B-B14F-4D97-AF65-F5344CB8AC3E}">
        <p14:creationId xmlns:p14="http://schemas.microsoft.com/office/powerpoint/2010/main" val="3517975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1D645-6442-89F6-7E53-2D5A47F3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0A37E3E-1106-89AC-D6F0-E1C3244502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E3674FD-E86F-6AD3-FA04-1EBE57A4D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FAEB435-EB64-2261-28E6-7F530CD39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Elektronspektroskopi:</a:t>
            </a:r>
            <a:br>
              <a:rPr lang="nb-NO" dirty="0"/>
            </a:br>
            <a:r>
              <a:rPr lang="nb-NO" dirty="0"/>
              <a:t>Termsymboler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DC857-139A-ACD7-51F2-E5CA92F4D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82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00AFF-4B04-5544-DB25-7CB52784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Hierarkiet av energioverganger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D8E58-69A9-F9F7-32AF-923E616CE49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Elektroniske overganger gir forbindelser </a:t>
            </a:r>
            <a:r>
              <a:rPr lang="nb-NO" u="sng" dirty="0"/>
              <a:t>farge</a:t>
            </a:r>
          </a:p>
          <a:p>
            <a:r>
              <a:rPr lang="nb-NO" dirty="0"/>
              <a:t>Nyttig for å identifisere substanser</a:t>
            </a:r>
          </a:p>
          <a:p>
            <a:r>
              <a:rPr lang="nb-NO" dirty="0"/>
              <a:t>Den store energien fører til </a:t>
            </a:r>
            <a:r>
              <a:rPr lang="nb-NO" u="sng" dirty="0"/>
              <a:t>store perturbasjoner</a:t>
            </a:r>
            <a:r>
              <a:rPr lang="nb-NO" dirty="0"/>
              <a:t> i </a:t>
            </a:r>
            <a:r>
              <a:rPr lang="nb-NO" dirty="0" err="1"/>
              <a:t>molekyet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12F41-9491-169B-895B-21A20ED8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623" y="3280883"/>
            <a:ext cx="5219700" cy="4445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2138E9F6-EA00-70E9-3B73-1E863CE128F8}"/>
              </a:ext>
            </a:extLst>
          </p:cNvPr>
          <p:cNvSpPr/>
          <p:nvPr/>
        </p:nvSpPr>
        <p:spPr>
          <a:xfrm>
            <a:off x="8844395" y="4447491"/>
            <a:ext cx="2114550" cy="444501"/>
          </a:xfrm>
          <a:prstGeom prst="borderCallout1">
            <a:avLst>
              <a:gd name="adj1" fmla="val 18750"/>
              <a:gd name="adj2" fmla="val -8333"/>
              <a:gd name="adj3" fmla="val -157683"/>
              <a:gd name="adj4" fmla="val -320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Mikrobølger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72BA397F-E6B5-84E8-400E-10BB007AA0E1}"/>
              </a:ext>
            </a:extLst>
          </p:cNvPr>
          <p:cNvSpPr/>
          <p:nvPr/>
        </p:nvSpPr>
        <p:spPr>
          <a:xfrm>
            <a:off x="5399807" y="4891992"/>
            <a:ext cx="2114550" cy="444501"/>
          </a:xfrm>
          <a:prstGeom prst="borderCallout1">
            <a:avLst>
              <a:gd name="adj1" fmla="val -15536"/>
              <a:gd name="adj2" fmla="val 34255"/>
              <a:gd name="adj3" fmla="val -216903"/>
              <a:gd name="adj4" fmla="val 288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Infrarød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A7BC6A72-FB3C-E1A9-48BB-9F522714675C}"/>
              </a:ext>
            </a:extLst>
          </p:cNvPr>
          <p:cNvSpPr/>
          <p:nvPr/>
        </p:nvSpPr>
        <p:spPr>
          <a:xfrm>
            <a:off x="1832713" y="4669742"/>
            <a:ext cx="2114550" cy="444501"/>
          </a:xfrm>
          <a:prstGeom prst="borderCallout1">
            <a:avLst>
              <a:gd name="adj1" fmla="val -21769"/>
              <a:gd name="adj2" fmla="val 73567"/>
              <a:gd name="adj3" fmla="val -195086"/>
              <a:gd name="adj4" fmla="val 858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Synlig, UV</a:t>
            </a:r>
          </a:p>
        </p:txBody>
      </p:sp>
    </p:spTree>
    <p:extLst>
      <p:ext uri="{BB962C8B-B14F-4D97-AF65-F5344CB8AC3E}">
        <p14:creationId xmlns:p14="http://schemas.microsoft.com/office/powerpoint/2010/main" val="155264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C9C5ED-1096-1718-6F04-20B7E45C426E}"/>
              </a:ext>
            </a:extLst>
          </p:cNvPr>
          <p:cNvCxnSpPr>
            <a:cxnSpLocks/>
          </p:cNvCxnSpPr>
          <p:nvPr/>
        </p:nvCxnSpPr>
        <p:spPr>
          <a:xfrm flipV="1">
            <a:off x="8331200" y="1574800"/>
            <a:ext cx="2404533" cy="1996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F4B179-D929-FD9A-427D-434FF062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Gode kvantetall for toatomige molekyler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3EB76-C557-8B7D-ECE3-579971BC2B8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Termene grupperer elektronkonfigurasjoner etter gode kvantetall</a:t>
            </a:r>
          </a:p>
          <a:p>
            <a:pPr lvl="1"/>
            <a:r>
              <a:rPr lang="nb-NO" dirty="0"/>
              <a:t>Kun sylindrisk rotasjonssymmetri</a:t>
            </a:r>
          </a:p>
          <a:p>
            <a:pPr lvl="1"/>
            <a:r>
              <a:rPr lang="nb-NO" dirty="0"/>
              <a:t>De eneste gode kvantetallene er </a:t>
            </a:r>
            <a:r>
              <a:rPr lang="nb-NO" i="1" dirty="0"/>
              <a:t>M</a:t>
            </a:r>
            <a:r>
              <a:rPr lang="nb-NO" i="1" baseline="-25000" dirty="0"/>
              <a:t>L</a:t>
            </a:r>
            <a:r>
              <a:rPr lang="nb-NO" i="1" dirty="0"/>
              <a:t>, M</a:t>
            </a:r>
            <a:r>
              <a:rPr lang="nb-NO" i="1" baseline="-25000" dirty="0"/>
              <a:t>S</a:t>
            </a:r>
          </a:p>
          <a:p>
            <a:pPr lvl="1"/>
            <a:r>
              <a:rPr lang="nb-NO" dirty="0"/>
              <a:t>Kvantetallene til hvert elektron adderes</a:t>
            </a:r>
          </a:p>
          <a:p>
            <a:pPr lvl="1"/>
            <a:r>
              <a:rPr lang="nb-NO" dirty="0"/>
              <a:t>Kun ulukkede </a:t>
            </a:r>
            <a:r>
              <a:rPr lang="nb-NO" dirty="0" err="1"/>
              <a:t>underskall</a:t>
            </a:r>
            <a:r>
              <a:rPr lang="nb-NO" dirty="0"/>
              <a:t> teller</a:t>
            </a:r>
          </a:p>
          <a:p>
            <a:r>
              <a:rPr lang="nb-NO" dirty="0"/>
              <a:t>𝜎: </a:t>
            </a:r>
            <a:r>
              <a:rPr lang="nb-NO" i="1" dirty="0"/>
              <a:t>m</a:t>
            </a:r>
            <a:r>
              <a:rPr lang="nb-NO" i="1" baseline="-25000" dirty="0"/>
              <a:t>l</a:t>
            </a:r>
            <a:r>
              <a:rPr lang="nb-NO" dirty="0"/>
              <a:t> = 0      𝜋: </a:t>
            </a:r>
            <a:r>
              <a:rPr lang="nb-NO" i="1" dirty="0"/>
              <a:t>m</a:t>
            </a:r>
            <a:r>
              <a:rPr lang="nb-NO" i="1" baseline="-25000" dirty="0"/>
              <a:t>l</a:t>
            </a:r>
            <a:r>
              <a:rPr lang="nb-NO" dirty="0"/>
              <a:t> = -1, 1    (𝛿: </a:t>
            </a:r>
            <a:r>
              <a:rPr lang="nb-NO" i="1" dirty="0"/>
              <a:t>m</a:t>
            </a:r>
            <a:r>
              <a:rPr lang="nb-NO" i="1" baseline="-25000" dirty="0"/>
              <a:t>l</a:t>
            </a:r>
            <a:r>
              <a:rPr lang="nb-NO" dirty="0"/>
              <a:t> = -2, 2 )</a:t>
            </a:r>
          </a:p>
          <a:p>
            <a:endParaRPr lang="nb-NO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F0E515-CDDF-E1D7-FFA1-EA089F54868A}"/>
              </a:ext>
            </a:extLst>
          </p:cNvPr>
          <p:cNvSpPr/>
          <p:nvPr/>
        </p:nvSpPr>
        <p:spPr>
          <a:xfrm>
            <a:off x="8797636" y="2826327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959E77-3254-0807-CB93-2F335EA53F49}"/>
              </a:ext>
            </a:extLst>
          </p:cNvPr>
          <p:cNvSpPr/>
          <p:nvPr/>
        </p:nvSpPr>
        <p:spPr>
          <a:xfrm>
            <a:off x="9767454" y="2022764"/>
            <a:ext cx="415637" cy="415637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8B61250D-03A2-3C1D-EDCB-73F7A73DD382}"/>
              </a:ext>
            </a:extLst>
          </p:cNvPr>
          <p:cNvSpPr/>
          <p:nvPr/>
        </p:nvSpPr>
        <p:spPr>
          <a:xfrm>
            <a:off x="8487448" y="2022764"/>
            <a:ext cx="1451649" cy="1996184"/>
          </a:xfrm>
          <a:prstGeom prst="arc">
            <a:avLst/>
          </a:prstGeom>
          <a:ln w="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2E3EA-D3B1-F479-5EE4-861E933726F7}"/>
              </a:ext>
            </a:extLst>
          </p:cNvPr>
          <p:cNvSpPr txBox="1"/>
          <p:nvPr/>
        </p:nvSpPr>
        <p:spPr>
          <a:xfrm>
            <a:off x="10684933" y="1122352"/>
            <a:ext cx="677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i="1" dirty="0"/>
              <a:t>z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63F4A4F9-D7A3-9216-976D-58D4C9A4BB64}"/>
              </a:ext>
            </a:extLst>
          </p:cNvPr>
          <p:cNvSpPr/>
          <p:nvPr/>
        </p:nvSpPr>
        <p:spPr>
          <a:xfrm>
            <a:off x="1104484" y="5512685"/>
            <a:ext cx="2844801" cy="795867"/>
          </a:xfrm>
          <a:prstGeom prst="borderCallout1">
            <a:avLst>
              <a:gd name="adj1" fmla="val -21676"/>
              <a:gd name="adj2" fmla="val 16072"/>
              <a:gd name="adj3" fmla="val -225638"/>
              <a:gd name="adj4" fmla="val 12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Rotasjonssymmetrisk</a:t>
            </a:r>
          </a:p>
        </p:txBody>
      </p:sp>
      <p:sp>
        <p:nvSpPr>
          <p:cNvPr id="14" name="Line Callout 1 13">
            <a:extLst>
              <a:ext uri="{FF2B5EF4-FFF2-40B4-BE49-F238E27FC236}">
                <a16:creationId xmlns:a16="http://schemas.microsoft.com/office/drawing/2014/main" id="{7D184F5F-4172-10FC-B2B9-C95286086167}"/>
              </a:ext>
            </a:extLst>
          </p:cNvPr>
          <p:cNvSpPr/>
          <p:nvPr/>
        </p:nvSpPr>
        <p:spPr>
          <a:xfrm>
            <a:off x="4199466" y="4521199"/>
            <a:ext cx="2844801" cy="795867"/>
          </a:xfrm>
          <a:prstGeom prst="borderCallout1">
            <a:avLst>
              <a:gd name="adj1" fmla="val -8910"/>
              <a:gd name="adj2" fmla="val 9524"/>
              <a:gd name="adj3" fmla="val -97978"/>
              <a:gd name="adj4" fmla="val -21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Nodalplan</a:t>
            </a:r>
            <a:endParaRPr lang="nb-NO" sz="1600" dirty="0"/>
          </a:p>
        </p:txBody>
      </p:sp>
      <p:pic>
        <p:nvPicPr>
          <p:cNvPr id="16" name="Picture 15" descr="A close up of a blue and red object&#10;&#10;Description automatically generated">
            <a:extLst>
              <a:ext uri="{FF2B5EF4-FFF2-40B4-BE49-F238E27FC236}">
                <a16:creationId xmlns:a16="http://schemas.microsoft.com/office/drawing/2014/main" id="{192DF2CC-EBB1-4659-1416-3E66B73E6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541" y="4094703"/>
            <a:ext cx="2705100" cy="24638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0F13CA-418D-9735-64E6-CC01E9586D63}"/>
              </a:ext>
            </a:extLst>
          </p:cNvPr>
          <p:cNvCxnSpPr/>
          <p:nvPr/>
        </p:nvCxnSpPr>
        <p:spPr>
          <a:xfrm>
            <a:off x="7298266" y="4822511"/>
            <a:ext cx="170718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5F6986-57B1-F51A-F4E5-3FD6B1E81830}"/>
              </a:ext>
            </a:extLst>
          </p:cNvPr>
          <p:cNvCxnSpPr/>
          <p:nvPr/>
        </p:nvCxnSpPr>
        <p:spPr>
          <a:xfrm>
            <a:off x="4673600" y="5926667"/>
            <a:ext cx="433185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71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4128-71B5-2F9E-52B4-358442620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D1F9560-1E01-C914-4709-9CA216156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967BAF1-E215-3C73-6387-119F358E4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77F1AAF-2501-C6C8-2F7E-B78E6B375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Heteronukleære toatomige molekyl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32DD37-32DC-59DA-0C2F-C23EB0E1BC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12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07C5-8087-CE57-5FB8-43C9E612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Termsymbolene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05C2CBD-B32A-19EA-C053-311C12CAA22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8" y="5184069"/>
            <a:ext cx="11431663" cy="1279123"/>
          </a:xfrm>
        </p:spPr>
        <p:txBody>
          <a:bodyPr/>
          <a:lstStyle/>
          <a:p>
            <a:r>
              <a:rPr lang="nb-NO" dirty="0"/>
              <a:t>Likner veldig på termene for atomer</a:t>
            </a:r>
          </a:p>
          <a:p>
            <a:r>
              <a:rPr lang="nb-NO" dirty="0"/>
              <a:t>Men litt enklere!</a:t>
            </a:r>
          </a:p>
        </p:txBody>
      </p:sp>
      <p:pic>
        <p:nvPicPr>
          <p:cNvPr id="12" name="Content Placeholder 8" descr="A group of black letters&#10;&#10;Description automatically generated">
            <a:extLst>
              <a:ext uri="{FF2B5EF4-FFF2-40B4-BE49-F238E27FC236}">
                <a16:creationId xmlns:a16="http://schemas.microsoft.com/office/drawing/2014/main" id="{8825FE25-4E6A-50B1-79DA-7735269CA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84" y="3030980"/>
            <a:ext cx="4739216" cy="13423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B94F0F-D98F-3258-5B73-587BFBAD7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151" y="991148"/>
            <a:ext cx="2672320" cy="80673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EFEC3-A06E-DB89-FAD9-36C6310DACAD}"/>
              </a:ext>
            </a:extLst>
          </p:cNvPr>
          <p:cNvCxnSpPr>
            <a:cxnSpLocks/>
          </p:cNvCxnSpPr>
          <p:nvPr/>
        </p:nvCxnSpPr>
        <p:spPr>
          <a:xfrm flipH="1">
            <a:off x="2912533" y="1673931"/>
            <a:ext cx="728134" cy="8617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5D6C0F-96C4-A2D1-85DB-399550ADFDEC}"/>
              </a:ext>
            </a:extLst>
          </p:cNvPr>
          <p:cNvSpPr txBox="1"/>
          <p:nvPr/>
        </p:nvSpPr>
        <p:spPr>
          <a:xfrm>
            <a:off x="465666" y="1096025"/>
            <a:ext cx="171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Multiplisitet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EC60A2-CB64-BF23-0471-95F700A06F67}"/>
              </a:ext>
            </a:extLst>
          </p:cNvPr>
          <p:cNvCxnSpPr>
            <a:cxnSpLocks/>
          </p:cNvCxnSpPr>
          <p:nvPr/>
        </p:nvCxnSpPr>
        <p:spPr>
          <a:xfrm>
            <a:off x="1329266" y="1547312"/>
            <a:ext cx="254000" cy="619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AC6771-CB04-C220-7D8D-D6BB4A83785E}"/>
              </a:ext>
            </a:extLst>
          </p:cNvPr>
          <p:cNvSpPr txBox="1"/>
          <p:nvPr/>
        </p:nvSpPr>
        <p:spPr>
          <a:xfrm>
            <a:off x="6555374" y="5272549"/>
            <a:ext cx="386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Greske varianter av S, P, D, 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9D05B4-600B-A806-06B0-A6DB7927C436}"/>
              </a:ext>
            </a:extLst>
          </p:cNvPr>
          <p:cNvCxnSpPr>
            <a:cxnSpLocks/>
          </p:cNvCxnSpPr>
          <p:nvPr/>
        </p:nvCxnSpPr>
        <p:spPr>
          <a:xfrm flipV="1">
            <a:off x="8365067" y="4382593"/>
            <a:ext cx="0" cy="7078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629153F-E37E-445C-4F4A-75A64E582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61" y="2233940"/>
            <a:ext cx="3031106" cy="12004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058ED01-2073-499A-1D9C-74A6CDEA7905}"/>
              </a:ext>
            </a:extLst>
          </p:cNvPr>
          <p:cNvSpPr txBox="1"/>
          <p:nvPr/>
        </p:nvSpPr>
        <p:spPr>
          <a:xfrm>
            <a:off x="1320799" y="4063403"/>
            <a:ext cx="198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err="1"/>
              <a:t>Homonuklære</a:t>
            </a:r>
            <a:r>
              <a:rPr lang="nb-NO" sz="2000" dirty="0"/>
              <a:t> molekyl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EF56F7-A2C8-D943-F03A-AF93B3BD130D}"/>
              </a:ext>
            </a:extLst>
          </p:cNvPr>
          <p:cNvCxnSpPr>
            <a:cxnSpLocks/>
          </p:cNvCxnSpPr>
          <p:nvPr/>
        </p:nvCxnSpPr>
        <p:spPr>
          <a:xfrm flipV="1">
            <a:off x="2353714" y="3410263"/>
            <a:ext cx="558819" cy="5502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525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7B49-5AE0-452F-0CF9-18684074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H</a:t>
            </a:r>
            <a:r>
              <a:rPr lang="nb-NO" baseline="-25000" dirty="0"/>
              <a:t>2 </a:t>
            </a:r>
            <a:r>
              <a:rPr lang="nb-NO" dirty="0"/>
              <a:t>grunntilstand</a:t>
            </a:r>
            <a:endParaRPr lang="nb-NO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8118A-8F67-BAA2-995D-B2D767115BA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Konfigurajon</a:t>
            </a:r>
            <a:r>
              <a:rPr lang="nb-NO" dirty="0"/>
              <a:t>: 1𝜎</a:t>
            </a:r>
            <a:r>
              <a:rPr lang="nb-NO" baseline="-25000" dirty="0"/>
              <a:t>g</a:t>
            </a:r>
            <a:r>
              <a:rPr lang="nb-NO" baseline="30000" dirty="0"/>
              <a:t>2</a:t>
            </a:r>
          </a:p>
          <a:p>
            <a:r>
              <a:rPr lang="nb-NO" dirty="0"/>
              <a:t>Begge elektronene har </a:t>
            </a:r>
            <a:r>
              <a:rPr lang="nb-NO" i="1" dirty="0"/>
              <a:t>m</a:t>
            </a:r>
            <a:r>
              <a:rPr lang="nb-NO" i="1" baseline="-25000" dirty="0"/>
              <a:t>l</a:t>
            </a:r>
            <a:r>
              <a:rPr lang="nb-NO" dirty="0"/>
              <a:t> = 0, </a:t>
            </a:r>
            <a:r>
              <a:rPr lang="nb-NO" i="1" dirty="0"/>
              <a:t>m</a:t>
            </a:r>
            <a:r>
              <a:rPr lang="nb-NO" i="1" baseline="-25000" dirty="0"/>
              <a:t>s</a:t>
            </a:r>
            <a:r>
              <a:rPr lang="nb-NO" dirty="0"/>
              <a:t> = -1/2 og ½</a:t>
            </a:r>
          </a:p>
          <a:p>
            <a:r>
              <a:rPr lang="nb-NO" dirty="0"/>
              <a:t>𝝠 = 0, </a:t>
            </a:r>
            <a:r>
              <a:rPr lang="nb-NO" i="1" dirty="0"/>
              <a:t>M</a:t>
            </a:r>
            <a:r>
              <a:rPr lang="nb-NO" i="1" baseline="-25000" dirty="0"/>
              <a:t>S</a:t>
            </a:r>
            <a:r>
              <a:rPr lang="nb-NO" dirty="0"/>
              <a:t> = 0.</a:t>
            </a:r>
          </a:p>
          <a:p>
            <a:r>
              <a:rPr lang="nb-NO" dirty="0"/>
              <a:t>-</a:t>
            </a:r>
            <a:r>
              <a:rPr lang="nb-NO" i="1" dirty="0"/>
              <a:t>S</a:t>
            </a:r>
            <a:r>
              <a:rPr lang="nb-NO" dirty="0"/>
              <a:t> &lt;= </a:t>
            </a:r>
            <a:r>
              <a:rPr lang="nb-NO" i="1" dirty="0"/>
              <a:t>M</a:t>
            </a:r>
            <a:r>
              <a:rPr lang="nb-NO" i="1" baseline="-25000" dirty="0"/>
              <a:t>S</a:t>
            </a:r>
            <a:r>
              <a:rPr lang="nb-NO" dirty="0"/>
              <a:t> &lt;= </a:t>
            </a:r>
            <a:r>
              <a:rPr lang="nb-NO" i="1" dirty="0"/>
              <a:t>S</a:t>
            </a:r>
            <a:r>
              <a:rPr lang="nb-NO" dirty="0"/>
              <a:t>, som gir </a:t>
            </a:r>
            <a:r>
              <a:rPr lang="nb-NO" i="1" dirty="0"/>
              <a:t>S</a:t>
            </a:r>
            <a:r>
              <a:rPr lang="nb-NO" dirty="0"/>
              <a:t> = 1 (triplett) eller 0 (</a:t>
            </a:r>
            <a:r>
              <a:rPr lang="nb-NO" dirty="0" err="1"/>
              <a:t>singlett</a:t>
            </a:r>
            <a:r>
              <a:rPr lang="nb-NO" dirty="0"/>
              <a:t>)</a:t>
            </a:r>
          </a:p>
          <a:p>
            <a:r>
              <a:rPr lang="nb-NO" dirty="0"/>
              <a:t>Triplett forbudt siden romorbitalene identiske (Pauli)</a:t>
            </a:r>
          </a:p>
          <a:p>
            <a:r>
              <a:rPr lang="nb-NO" dirty="0"/>
              <a:t>To </a:t>
            </a:r>
            <a:r>
              <a:rPr lang="nb-NO" dirty="0" err="1"/>
              <a:t>gerade</a:t>
            </a:r>
            <a:r>
              <a:rPr lang="nb-NO" dirty="0"/>
              <a:t>-orbitaler gir totalt </a:t>
            </a:r>
            <a:r>
              <a:rPr lang="nb-NO" dirty="0" err="1"/>
              <a:t>gerade</a:t>
            </a:r>
            <a:r>
              <a:rPr lang="nb-NO" dirty="0"/>
              <a:t>-funksjon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86E48-16B0-8629-3E07-344215E9E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50" y="4438980"/>
            <a:ext cx="2017183" cy="1582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E2848-ED1C-7BAD-8E5E-7EA711EAD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84" y="2294467"/>
            <a:ext cx="19939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A0EC0-53F0-477B-2413-99195D1C8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284" y="2842821"/>
            <a:ext cx="2006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ACED3-01AC-C3DC-5E1F-596062372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284" y="3416575"/>
            <a:ext cx="1993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9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9112-64E2-24AE-F39D-E0E2FC9E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H</a:t>
            </a:r>
            <a:r>
              <a:rPr lang="nb-NO" baseline="-25000" dirty="0"/>
              <a:t>2</a:t>
            </a:r>
            <a:r>
              <a:rPr lang="nb-NO" dirty="0"/>
              <a:t> eksitert konfigurasjon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ADA4-ED07-E75C-6ACE-389EF1BE558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Konfigurajon</a:t>
            </a:r>
            <a:r>
              <a:rPr lang="nb-NO" dirty="0"/>
              <a:t>: 1𝜎</a:t>
            </a:r>
            <a:r>
              <a:rPr lang="nb-NO" baseline="-25000" dirty="0"/>
              <a:t>g </a:t>
            </a:r>
            <a:r>
              <a:rPr lang="nb-NO" dirty="0"/>
              <a:t>1𝜎</a:t>
            </a:r>
            <a:r>
              <a:rPr lang="nb-NO" baseline="-25000" dirty="0"/>
              <a:t>u</a:t>
            </a:r>
            <a:r>
              <a:rPr lang="nb-NO" baseline="30000" dirty="0"/>
              <a:t>*</a:t>
            </a:r>
          </a:p>
          <a:p>
            <a:r>
              <a:rPr lang="nb-NO" dirty="0"/>
              <a:t>Begge elektronene har </a:t>
            </a:r>
            <a:r>
              <a:rPr lang="nb-NO" i="1" dirty="0"/>
              <a:t>m</a:t>
            </a:r>
            <a:r>
              <a:rPr lang="nb-NO" i="1" baseline="-25000" dirty="0"/>
              <a:t>l</a:t>
            </a:r>
            <a:r>
              <a:rPr lang="nb-NO" dirty="0"/>
              <a:t> = 0, </a:t>
            </a:r>
            <a:r>
              <a:rPr lang="nb-NO" i="1" dirty="0"/>
              <a:t>m</a:t>
            </a:r>
            <a:r>
              <a:rPr lang="nb-NO" i="1" baseline="-25000" dirty="0"/>
              <a:t>s</a:t>
            </a:r>
            <a:r>
              <a:rPr lang="nb-NO" dirty="0"/>
              <a:t> = -1/2 og ½</a:t>
            </a:r>
          </a:p>
          <a:p>
            <a:r>
              <a:rPr lang="nb-NO" dirty="0"/>
              <a:t>𝝠 = 0, </a:t>
            </a:r>
            <a:r>
              <a:rPr lang="nb-NO" i="1" dirty="0"/>
              <a:t>M</a:t>
            </a:r>
            <a:r>
              <a:rPr lang="nb-NO" i="1" baseline="-25000" dirty="0"/>
              <a:t>S</a:t>
            </a:r>
            <a:r>
              <a:rPr lang="nb-NO" dirty="0"/>
              <a:t> = 0.</a:t>
            </a:r>
          </a:p>
          <a:p>
            <a:r>
              <a:rPr lang="nb-NO" dirty="0"/>
              <a:t>-</a:t>
            </a:r>
            <a:r>
              <a:rPr lang="nb-NO" i="1" dirty="0"/>
              <a:t>S</a:t>
            </a:r>
            <a:r>
              <a:rPr lang="nb-NO" dirty="0"/>
              <a:t> &lt;= </a:t>
            </a:r>
            <a:r>
              <a:rPr lang="nb-NO" i="1" dirty="0"/>
              <a:t>M</a:t>
            </a:r>
            <a:r>
              <a:rPr lang="nb-NO" i="1" baseline="-25000" dirty="0"/>
              <a:t>S</a:t>
            </a:r>
            <a:r>
              <a:rPr lang="nb-NO" dirty="0"/>
              <a:t> &lt;= </a:t>
            </a:r>
            <a:r>
              <a:rPr lang="nb-NO" i="1" dirty="0"/>
              <a:t>S</a:t>
            </a:r>
            <a:r>
              <a:rPr lang="nb-NO" dirty="0"/>
              <a:t>, som gir </a:t>
            </a:r>
            <a:r>
              <a:rPr lang="nb-NO" i="1" dirty="0"/>
              <a:t>S</a:t>
            </a:r>
            <a:r>
              <a:rPr lang="nb-NO" dirty="0"/>
              <a:t> = 1 (triplett) eller 0 (</a:t>
            </a:r>
            <a:r>
              <a:rPr lang="nb-NO" dirty="0" err="1"/>
              <a:t>singlett</a:t>
            </a:r>
            <a:r>
              <a:rPr lang="nb-NO" dirty="0"/>
              <a:t>)</a:t>
            </a:r>
          </a:p>
          <a:p>
            <a:r>
              <a:rPr lang="nb-NO" dirty="0"/>
              <a:t>Triplett ikke lenger forbudt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1B340-2681-E699-6418-69A94FC04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57" y="2150094"/>
            <a:ext cx="20066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B67EB-42A0-878F-F79B-3DAD9B73C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972" y="3900630"/>
            <a:ext cx="4633424" cy="1308677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E81010A0-8580-AFDF-F607-22BF676C63BF}"/>
              </a:ext>
            </a:extLst>
          </p:cNvPr>
          <p:cNvSpPr/>
          <p:nvPr/>
        </p:nvSpPr>
        <p:spPr>
          <a:xfrm>
            <a:off x="8534400" y="5774634"/>
            <a:ext cx="3144982" cy="871174"/>
          </a:xfrm>
          <a:prstGeom prst="borderCallout1">
            <a:avLst>
              <a:gd name="adj1" fmla="val -4707"/>
              <a:gd name="adj2" fmla="val -570"/>
              <a:gd name="adj3" fmla="val -69380"/>
              <a:gd name="adj4" fmla="val -342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Lavest energi ved Hunds regel</a:t>
            </a:r>
          </a:p>
        </p:txBody>
      </p:sp>
    </p:spTree>
    <p:extLst>
      <p:ext uri="{BB962C8B-B14F-4D97-AF65-F5344CB8AC3E}">
        <p14:creationId xmlns:p14="http://schemas.microsoft.com/office/powerpoint/2010/main" val="1659315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3F3B19CE-A5F7-B2E3-B4D2-E2138B79E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7"/>
          <a:stretch/>
        </p:blipFill>
        <p:spPr>
          <a:xfrm>
            <a:off x="378656" y="566688"/>
            <a:ext cx="11433175" cy="2093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C914B-7200-1A30-A2F2-EF04D9F4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Termene til O</a:t>
            </a:r>
            <a:r>
              <a:rPr lang="nb-NO" baseline="-25000" dirty="0"/>
              <a:t>2</a:t>
            </a:r>
            <a:r>
              <a:rPr lang="nb-NO" dirty="0"/>
              <a:t> i grunntilstand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6A261A-6BDB-E29E-894A-970D4DC848B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2743200"/>
            <a:ext cx="11431663" cy="3315402"/>
          </a:xfrm>
        </p:spPr>
        <p:txBody>
          <a:bodyPr/>
          <a:lstStyle/>
          <a:p>
            <a:r>
              <a:rPr lang="nb-NO" dirty="0"/>
              <a:t>Termene finnes lettest </a:t>
            </a:r>
            <a:r>
              <a:rPr lang="nb-NO" dirty="0" err="1"/>
              <a:t>vha</a:t>
            </a:r>
            <a:r>
              <a:rPr lang="nb-NO" dirty="0"/>
              <a:t> en tabell av alle mulige kombinasjoner av kvantetall:</a:t>
            </a:r>
          </a:p>
        </p:txBody>
      </p:sp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E14FADDF-0C6A-14DF-9C4D-F0E07B1F0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82" y="3429001"/>
            <a:ext cx="8731746" cy="28900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49B9889-50CA-1B4E-BB0F-3A39890585C4}"/>
                  </a:ext>
                </a:extLst>
              </p14:cNvPr>
              <p14:cNvContentPartPr/>
              <p14:nvPr/>
            </p14:nvContentPartPr>
            <p14:xfrm>
              <a:off x="6525087" y="2629211"/>
              <a:ext cx="1790640" cy="48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49B9889-50CA-1B4E-BB0F-3A39890585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7447" y="2611211"/>
                <a:ext cx="1826280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868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83AB-C55F-BFE9-37E4-84B0623A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Gerade</a:t>
            </a:r>
            <a:r>
              <a:rPr lang="nb-NO" dirty="0"/>
              <a:t> eller </a:t>
            </a:r>
            <a:r>
              <a:rPr lang="nb-NO" dirty="0" err="1"/>
              <a:t>ungerade</a:t>
            </a:r>
            <a:r>
              <a:rPr lang="nb-NO" dirty="0"/>
              <a:t> og + og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8B4C-4293-7661-8993-466AA2FFBA7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Begge elektroner i </a:t>
            </a:r>
            <a:r>
              <a:rPr lang="nb-NO" dirty="0" err="1"/>
              <a:t>gerade</a:t>
            </a:r>
            <a:r>
              <a:rPr lang="nb-NO" dirty="0"/>
              <a:t>: Totalt g-symmetri</a:t>
            </a:r>
          </a:p>
          <a:p>
            <a:r>
              <a:rPr lang="nb-NO" dirty="0"/>
              <a:t>Molekylterm også assosiert med fortegn + eller –</a:t>
            </a:r>
          </a:p>
          <a:p>
            <a:pPr lvl="1"/>
            <a:r>
              <a:rPr lang="nb-NO" dirty="0"/>
              <a:t>Total bølgefunksjon refleksjonssymmetrisk eller antisymmetrisk om et plan som inneholder molekylaksen</a:t>
            </a:r>
          </a:p>
          <a:p>
            <a:r>
              <a:rPr lang="nb-NO" dirty="0"/>
              <a:t>Forenklet skjema, for grunntilstander:</a:t>
            </a:r>
          </a:p>
          <a:p>
            <a:endParaRPr lang="nb-NO" dirty="0"/>
          </a:p>
        </p:txBody>
      </p:sp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E2A7A34C-35CA-661F-CD9B-057C4F08D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1165"/>
            <a:ext cx="11762313" cy="19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7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39B-35DB-A5B3-7FF3-F1C7ECE3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Termsymboler for grunntilstander av homonukleære toatomige molekyl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85F6C-F18F-EFBD-6D36-CBCBB9A22C40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23" y="1205767"/>
            <a:ext cx="7727553" cy="5296858"/>
          </a:xfrm>
        </p:spPr>
      </p:pic>
    </p:spTree>
    <p:extLst>
      <p:ext uri="{BB962C8B-B14F-4D97-AF65-F5344CB8AC3E}">
        <p14:creationId xmlns:p14="http://schemas.microsoft.com/office/powerpoint/2010/main" val="3597173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697F-68C6-697E-E50A-E031C9FA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ser på Li</a:t>
            </a:r>
            <a:r>
              <a:rPr lang="nb-NO" baseline="-25000" dirty="0"/>
              <a:t>2</a:t>
            </a:r>
            <a:r>
              <a:rPr lang="nb-NO" dirty="0"/>
              <a:t>, He</a:t>
            </a:r>
            <a:r>
              <a:rPr lang="nb-NO" baseline="30000" dirty="0"/>
              <a:t>2+</a:t>
            </a:r>
            <a:r>
              <a:rPr lang="nb-NO" dirty="0"/>
              <a:t> og C</a:t>
            </a:r>
            <a:r>
              <a:rPr lang="nb-NO" baseline="-25000" dirty="0"/>
              <a:t>2</a:t>
            </a:r>
            <a:r>
              <a:rPr lang="nb-NO" dirty="0"/>
              <a:t> på tavla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369D-26E5-3C59-D54C-0374B17A5DC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8528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20725-3223-E578-433F-29BB1CBF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6797FCF-CE94-53F6-76F5-53F0352AD48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B642909-A735-B6F1-B3D0-0821C7D304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1FFEC6C-6C6A-353D-1AA8-89D5B450C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Elektroniske overganger i </a:t>
            </a:r>
            <a:br>
              <a:rPr lang="nb-NO" dirty="0"/>
            </a:br>
            <a:r>
              <a:rPr lang="nb-NO" dirty="0"/>
              <a:t>toatomige molekyler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29C46C-9D4D-1ACC-A053-8A5E89EDA3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6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401B-A7FF-A086-AA5C-8B4E2719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Oversikt over energinivåer i O2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6A1D8F-F810-9DE4-839F-07A1C62B131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046868" cy="4975236"/>
          </a:xfrm>
        </p:spPr>
        <p:txBody>
          <a:bodyPr/>
          <a:lstStyle/>
          <a:p>
            <a:r>
              <a:rPr lang="nb-NO" dirty="0"/>
              <a:t>Termsymboler bestemmer energien</a:t>
            </a:r>
          </a:p>
          <a:p>
            <a:r>
              <a:rPr lang="nb-NO" dirty="0"/>
              <a:t>Det kan skjule seg flere </a:t>
            </a:r>
            <a:r>
              <a:rPr lang="nb-NO" i="1" dirty="0"/>
              <a:t>tilstander</a:t>
            </a:r>
            <a:r>
              <a:rPr lang="nb-NO" dirty="0"/>
              <a:t> i hver kurve</a:t>
            </a:r>
          </a:p>
          <a:p>
            <a:r>
              <a:rPr lang="nb-NO" dirty="0"/>
              <a:t>Vibrasjonsnivåer er vist skjematisk</a:t>
            </a:r>
          </a:p>
          <a:p>
            <a:r>
              <a:rPr lang="nb-NO" dirty="0"/>
              <a:t>Rotasjonsnivåer er ikke vist</a:t>
            </a:r>
          </a:p>
          <a:p>
            <a:r>
              <a:rPr lang="nb-NO" dirty="0"/>
              <a:t>Dissosieringsprodukter er indikert</a:t>
            </a:r>
          </a:p>
          <a:p>
            <a:r>
              <a:rPr lang="nb-NO" dirty="0"/>
              <a:t>Dekorasjon av termsymboler gjør spektre lettere å lese:</a:t>
            </a:r>
          </a:p>
          <a:p>
            <a:pPr lvl="1"/>
            <a:r>
              <a:rPr lang="nb-NO" dirty="0" err="1"/>
              <a:t>X</a:t>
            </a:r>
            <a:r>
              <a:rPr lang="nb-NO" dirty="0"/>
              <a:t>: grunntilstand</a:t>
            </a:r>
          </a:p>
          <a:p>
            <a:pPr lvl="1"/>
            <a:r>
              <a:rPr lang="nb-NO" dirty="0"/>
              <a:t>A, B, C, ...: Samme multiplisitet som grunntilstand</a:t>
            </a:r>
          </a:p>
          <a:p>
            <a:pPr lvl="1"/>
            <a:r>
              <a:rPr lang="nb-NO" dirty="0"/>
              <a:t>a, b, c ...: ulik multiplisitet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A99633-9D4F-F0B1-C810-1E3CAE873538}"/>
              </a:ext>
            </a:extLst>
          </p:cNvPr>
          <p:cNvGrpSpPr/>
          <p:nvPr/>
        </p:nvGrpSpPr>
        <p:grpSpPr>
          <a:xfrm>
            <a:off x="7666892" y="373747"/>
            <a:ext cx="4144939" cy="6322309"/>
            <a:chOff x="7666892" y="373747"/>
            <a:chExt cx="4144939" cy="6322309"/>
          </a:xfrm>
        </p:grpSpPr>
        <p:pic>
          <p:nvPicPr>
            <p:cNvPr id="8" name="Content Placeholder 4" descr="A graph of energy and bond length&#10;&#10;Description automatically generated">
              <a:extLst>
                <a:ext uri="{FF2B5EF4-FFF2-40B4-BE49-F238E27FC236}">
                  <a16:creationId xmlns:a16="http://schemas.microsoft.com/office/drawing/2014/main" id="{A5DA3DFA-936D-C27E-4095-8B5CD8753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892" y="373747"/>
              <a:ext cx="3905085" cy="611050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9F2F68-DF36-8780-DE33-D37BD992E329}"/>
                </a:ext>
              </a:extLst>
            </p:cNvPr>
            <p:cNvSpPr/>
            <p:nvPr/>
          </p:nvSpPr>
          <p:spPr>
            <a:xfrm>
              <a:off x="9126415" y="6224954"/>
              <a:ext cx="2685416" cy="4711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756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E7EE9-6076-F632-8E7B-412AB8C52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6A88-05D8-90E5-FB5C-5CBA274A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Seleksjonsregler i toatomige molekyl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1CAD1-370F-C7D5-8CE9-ADC40C6397C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u="sng" dirty="0"/>
              <a:t>Overgangsdipolmomentet</a:t>
            </a:r>
            <a:r>
              <a:rPr lang="nb-NO" dirty="0"/>
              <a:t> som bestemmer seleksjonsreglene</a:t>
            </a:r>
          </a:p>
          <a:p>
            <a:r>
              <a:rPr lang="nb-NO" dirty="0"/>
              <a:t>Hovedregel for Z &lt; 40: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Andre seleksjonsregler:</a:t>
            </a:r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6" name="Picture 5" descr="A black text with a plus and one&#10;&#10;Description automatically generated">
            <a:extLst>
              <a:ext uri="{FF2B5EF4-FFF2-40B4-BE49-F238E27FC236}">
                <a16:creationId xmlns:a16="http://schemas.microsoft.com/office/drawing/2014/main" id="{4114C5EE-9FD6-2E48-B2C0-7EF8B2ADA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85" y="2164373"/>
            <a:ext cx="48514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C29CA-8CA8-84F0-59C8-32DCA11B9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9" y="3120104"/>
            <a:ext cx="3786707" cy="530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40320-6CBC-48C0-DC4B-01A81CF36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308" y="4321021"/>
            <a:ext cx="5585383" cy="5301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70B0A9-11B5-7E36-D163-F0018F1F4BFE}"/>
              </a:ext>
            </a:extLst>
          </p:cNvPr>
          <p:cNvGrpSpPr/>
          <p:nvPr/>
        </p:nvGrpSpPr>
        <p:grpSpPr>
          <a:xfrm>
            <a:off x="5600880" y="4233489"/>
            <a:ext cx="2970000" cy="619200"/>
            <a:chOff x="5600880" y="4233489"/>
            <a:chExt cx="297000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68F18C-6349-DBD3-8AF5-6F66F1D415F5}"/>
                    </a:ext>
                  </a:extLst>
                </p14:cNvPr>
                <p14:cNvContentPartPr/>
                <p14:nvPr/>
              </p14:nvContentPartPr>
              <p14:xfrm>
                <a:off x="5600880" y="4233489"/>
                <a:ext cx="2970000" cy="530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68F18C-6349-DBD3-8AF5-6F66F1D415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82880" y="4215489"/>
                  <a:ext cx="30056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F11AD2-14B5-CDCC-ED36-EB9668BACD7D}"/>
                    </a:ext>
                  </a:extLst>
                </p14:cNvPr>
                <p14:cNvContentPartPr/>
                <p14:nvPr/>
              </p14:nvContentPartPr>
              <p14:xfrm>
                <a:off x="6180840" y="4250769"/>
                <a:ext cx="2386440" cy="601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F11AD2-14B5-CDCC-ED36-EB9668BACD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62840" y="4233129"/>
                  <a:ext cx="2422080" cy="637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A037360-1C88-1E4D-FA21-6982FBE53A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4892" y="5219109"/>
            <a:ext cx="7584179" cy="6019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8FE608-E332-928B-DA3E-6BBEEB35DFD7}"/>
              </a:ext>
            </a:extLst>
          </p:cNvPr>
          <p:cNvGrpSpPr/>
          <p:nvPr/>
        </p:nvGrpSpPr>
        <p:grpSpPr>
          <a:xfrm>
            <a:off x="8538840" y="5244729"/>
            <a:ext cx="1570680" cy="648720"/>
            <a:chOff x="8538840" y="5244729"/>
            <a:chExt cx="1570680" cy="6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726838-0C4C-C1B0-B4DF-AD5D7E49B79E}"/>
                    </a:ext>
                  </a:extLst>
                </p14:cNvPr>
                <p14:cNvContentPartPr/>
                <p14:nvPr/>
              </p14:nvContentPartPr>
              <p14:xfrm>
                <a:off x="8550360" y="5244729"/>
                <a:ext cx="1433160" cy="648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726838-0C4C-C1B0-B4DF-AD5D7E49B7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32720" y="5226729"/>
                  <a:ext cx="146880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1F4586-992A-F39C-CA97-B357877EF62B}"/>
                    </a:ext>
                  </a:extLst>
                </p14:cNvPr>
                <p14:cNvContentPartPr/>
                <p14:nvPr/>
              </p14:nvContentPartPr>
              <p14:xfrm>
                <a:off x="8538840" y="5256249"/>
                <a:ext cx="1570680" cy="594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1F4586-992A-F39C-CA97-B357877EF6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20840" y="5238249"/>
                  <a:ext cx="1606320" cy="63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385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4A99-A8D4-105F-F4A0-635122A1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Forrige gang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7B13E-81B0-CF89-6B0E-4FEBE84F3DF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253686" cy="4975236"/>
          </a:xfrm>
        </p:spPr>
        <p:txBody>
          <a:bodyPr/>
          <a:lstStyle/>
          <a:p>
            <a:r>
              <a:rPr lang="nb-NO" dirty="0"/>
              <a:t>Vi så på en kvalitativ modell for kjemisk binding i toatomige molekyl</a:t>
            </a:r>
          </a:p>
          <a:p>
            <a:r>
              <a:rPr lang="nb-NO" dirty="0"/>
              <a:t>Vi fokuserte på H2+ og homonukleære toatomige molekyl</a:t>
            </a:r>
          </a:p>
          <a:p>
            <a:r>
              <a:rPr lang="nb-NO" dirty="0"/>
              <a:t>Bindende og antibindene </a:t>
            </a:r>
            <a:r>
              <a:rPr lang="nb-NO" dirty="0" err="1"/>
              <a:t>MOer</a:t>
            </a:r>
            <a:endParaRPr lang="nb-NO" dirty="0"/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A7CF342E-40BE-7DFF-C2C7-BA9B05F55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10" y="1399343"/>
            <a:ext cx="4058451" cy="4975236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A96FA8F-23F5-B506-C22A-D1FBD9F5D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2"/>
          <a:stretch/>
        </p:blipFill>
        <p:spPr>
          <a:xfrm>
            <a:off x="2874553" y="3429000"/>
            <a:ext cx="2889132" cy="3261556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B5C5308D-E902-0287-DBC1-9D6C2E4D8760}"/>
              </a:ext>
            </a:extLst>
          </p:cNvPr>
          <p:cNvSpPr/>
          <p:nvPr/>
        </p:nvSpPr>
        <p:spPr>
          <a:xfrm>
            <a:off x="8445175" y="5771990"/>
            <a:ext cx="3366655" cy="1085920"/>
          </a:xfrm>
          <a:prstGeom prst="borderCallout1">
            <a:avLst>
              <a:gd name="adj1" fmla="val -13146"/>
              <a:gd name="adj2" fmla="val 45576"/>
              <a:gd name="adj3" fmla="val -64841"/>
              <a:gd name="adj4" fmla="val 452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Bindende MO har </a:t>
            </a:r>
            <a:r>
              <a:rPr lang="nb-NO" sz="1600" u="sng" dirty="0"/>
              <a:t>lavere energi </a:t>
            </a:r>
            <a:r>
              <a:rPr lang="nb-NO" sz="1600" dirty="0"/>
              <a:t>enn </a:t>
            </a:r>
            <a:r>
              <a:rPr lang="nb-NO" sz="1600" dirty="0" err="1"/>
              <a:t>AOene</a:t>
            </a:r>
            <a:endParaRPr lang="nb-NO" sz="1600" dirty="0"/>
          </a:p>
          <a:p>
            <a:pPr algn="ctr"/>
            <a:endParaRPr lang="nb-NO" sz="1600" u="sng" dirty="0"/>
          </a:p>
          <a:p>
            <a:pPr algn="ctr"/>
            <a:r>
              <a:rPr lang="nb-NO" sz="1600" dirty="0"/>
              <a:t>Symmetrisk under inversjon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69FB67F0-16B4-68A4-049F-B680791EB3C1}"/>
              </a:ext>
            </a:extLst>
          </p:cNvPr>
          <p:cNvSpPr/>
          <p:nvPr/>
        </p:nvSpPr>
        <p:spPr>
          <a:xfrm>
            <a:off x="8305706" y="161944"/>
            <a:ext cx="3366655" cy="1085920"/>
          </a:xfrm>
          <a:prstGeom prst="borderCallout1">
            <a:avLst>
              <a:gd name="adj1" fmla="val 111886"/>
              <a:gd name="adj2" fmla="val 21296"/>
              <a:gd name="adj3" fmla="val 148223"/>
              <a:gd name="adj4" fmla="val 316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Antibindene MO har </a:t>
            </a:r>
            <a:r>
              <a:rPr lang="nb-NO" sz="1600" u="sng" dirty="0"/>
              <a:t>høyere</a:t>
            </a:r>
            <a:r>
              <a:rPr lang="nb-NO" sz="1600" dirty="0"/>
              <a:t> energi enn </a:t>
            </a:r>
            <a:r>
              <a:rPr lang="nb-NO" sz="1600" dirty="0" err="1"/>
              <a:t>AOene</a:t>
            </a:r>
            <a:endParaRPr lang="nb-NO" sz="1600" dirty="0"/>
          </a:p>
          <a:p>
            <a:pPr algn="ctr"/>
            <a:endParaRPr lang="nb-NO" sz="1600" u="sng" dirty="0"/>
          </a:p>
          <a:p>
            <a:pPr algn="ctr"/>
            <a:r>
              <a:rPr lang="nb-NO" sz="1600" dirty="0"/>
              <a:t>Antisymmetrisk under inversjon</a:t>
            </a:r>
          </a:p>
        </p:txBody>
      </p:sp>
    </p:spTree>
    <p:extLst>
      <p:ext uri="{BB962C8B-B14F-4D97-AF65-F5344CB8AC3E}">
        <p14:creationId xmlns:p14="http://schemas.microsoft.com/office/powerpoint/2010/main" val="3453394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8E16-7210-7E93-2756-404D6E55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Grotrian</a:t>
            </a:r>
            <a:r>
              <a:rPr lang="nb-NO" dirty="0"/>
              <a:t>-diagram for H</a:t>
            </a:r>
            <a:r>
              <a:rPr lang="nb-NO" baseline="-25000" dirty="0"/>
              <a:t>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65AE-F728-3EE1-DF69-8246902767EA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4026077" cy="4975236"/>
          </a:xfrm>
        </p:spPr>
        <p:txBody>
          <a:bodyPr/>
          <a:lstStyle/>
          <a:p>
            <a:r>
              <a:rPr lang="nb-NO" dirty="0"/>
              <a:t>Noen lovlige overganger tegnet inn</a:t>
            </a:r>
          </a:p>
          <a:p>
            <a:r>
              <a:rPr lang="nb-NO" dirty="0"/>
              <a:t>Merk: Ingen overgang mellom </a:t>
            </a:r>
            <a:r>
              <a:rPr lang="nb-NO" dirty="0" err="1"/>
              <a:t>singlett</a:t>
            </a:r>
            <a:r>
              <a:rPr lang="nb-NO" dirty="0"/>
              <a:t> og triplett</a:t>
            </a:r>
          </a:p>
          <a:p>
            <a:r>
              <a:rPr lang="nb-NO" dirty="0"/>
              <a:t>g </a:t>
            </a:r>
            <a:r>
              <a:rPr lang="nb-NO" dirty="0">
                <a:sym typeface="Wingdings" pitchFamily="2" charset="2"/>
              </a:rPr>
              <a:t>&lt;-&gt; u i alle tilfeller</a:t>
            </a:r>
            <a:endParaRPr lang="nb-NO" dirty="0"/>
          </a:p>
        </p:txBody>
      </p:sp>
      <p:pic>
        <p:nvPicPr>
          <p:cNvPr id="5" name="Picture 4" descr="A diagram of a nuclear physics&#10;&#10;Description automatically generated with medium confidence">
            <a:extLst>
              <a:ext uri="{FF2B5EF4-FFF2-40B4-BE49-F238E27FC236}">
                <a16:creationId xmlns:a16="http://schemas.microsoft.com/office/drawing/2014/main" id="{A90FF096-BC59-9642-6212-6ACC0211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1" b="11966"/>
          <a:stretch/>
        </p:blipFill>
        <p:spPr>
          <a:xfrm>
            <a:off x="4406247" y="714380"/>
            <a:ext cx="7405584" cy="54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34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9306-EE88-9686-6FE9-9373FF45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Lovlige overganger i O</a:t>
            </a:r>
            <a:r>
              <a:rPr lang="nb-NO" baseline="-25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C03B-4008-C76B-C1F7-D01DC729DF5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6301984" cy="5612690"/>
          </a:xfrm>
        </p:spPr>
        <p:txBody>
          <a:bodyPr/>
          <a:lstStyle/>
          <a:p>
            <a:r>
              <a:rPr lang="nb-NO" dirty="0"/>
              <a:t>Laveste lovlige overgang tegnet inn</a:t>
            </a:r>
          </a:p>
          <a:p>
            <a:r>
              <a:rPr lang="nb-NO" dirty="0"/>
              <a:t>Alle andre elimineres </a:t>
            </a:r>
            <a:r>
              <a:rPr lang="nb-NO" dirty="0" err="1"/>
              <a:t>pga</a:t>
            </a:r>
            <a:r>
              <a:rPr lang="nb-NO" dirty="0"/>
              <a:t> seleksjon</a:t>
            </a:r>
          </a:p>
          <a:p>
            <a:r>
              <a:rPr lang="nb-NO" dirty="0"/>
              <a:t>Ved denne overgangen ...</a:t>
            </a:r>
          </a:p>
          <a:p>
            <a:pPr lvl="1"/>
            <a:r>
              <a:rPr lang="nb-NO" dirty="0"/>
              <a:t>strekkes bindingen</a:t>
            </a:r>
          </a:p>
          <a:p>
            <a:pPr lvl="1"/>
            <a:r>
              <a:rPr lang="nb-NO" dirty="0"/>
              <a:t>bindingsenergien reduseres</a:t>
            </a:r>
          </a:p>
          <a:p>
            <a:pPr lvl="1"/>
            <a:r>
              <a:rPr lang="nb-NO" dirty="0"/>
              <a:t>kraftkonstanten reduseres</a:t>
            </a:r>
          </a:p>
          <a:p>
            <a:r>
              <a:rPr lang="nb-NO" dirty="0"/>
              <a:t>Overgangen </a:t>
            </a:r>
            <a:r>
              <a:rPr lang="nb-NO" dirty="0" err="1"/>
              <a:t>populerer</a:t>
            </a:r>
            <a:r>
              <a:rPr lang="nb-NO" dirty="0"/>
              <a:t> </a:t>
            </a:r>
            <a:r>
              <a:rPr lang="nb-NO" u="sng" dirty="0"/>
              <a:t>flere </a:t>
            </a:r>
            <a:r>
              <a:rPr lang="nb-NO" u="sng" dirty="0" err="1"/>
              <a:t>vibrasjonelle</a:t>
            </a:r>
            <a:r>
              <a:rPr lang="nb-NO" u="sng" dirty="0"/>
              <a:t> nivåer </a:t>
            </a:r>
            <a:r>
              <a:rPr lang="nb-NO" dirty="0"/>
              <a:t>i et bånd 175-200 </a:t>
            </a:r>
            <a:r>
              <a:rPr lang="nb-NO" dirty="0" err="1"/>
              <a:t>nm</a:t>
            </a:r>
            <a:r>
              <a:rPr lang="nb-NO" dirty="0"/>
              <a:t> (UV)</a:t>
            </a:r>
          </a:p>
          <a:p>
            <a:pPr lvl="1"/>
            <a:r>
              <a:rPr lang="nb-NO" dirty="0"/>
              <a:t>(vi skal se hvorfor)</a:t>
            </a:r>
          </a:p>
          <a:p>
            <a:r>
              <a:rPr lang="nb-NO" dirty="0"/>
              <a:t>Om de </a:t>
            </a:r>
            <a:r>
              <a:rPr lang="nb-NO" dirty="0" err="1"/>
              <a:t>nedreste</a:t>
            </a:r>
            <a:r>
              <a:rPr lang="nb-NO" dirty="0"/>
              <a:t> overgangene var lovlige ville vi «levd i tåka!»</a:t>
            </a:r>
          </a:p>
          <a:p>
            <a:endParaRPr lang="nb-NO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507B13-3301-1AFE-48EE-B2EDE15A44BD}"/>
              </a:ext>
            </a:extLst>
          </p:cNvPr>
          <p:cNvGrpSpPr/>
          <p:nvPr/>
        </p:nvGrpSpPr>
        <p:grpSpPr>
          <a:xfrm>
            <a:off x="7666892" y="373747"/>
            <a:ext cx="4144939" cy="6322309"/>
            <a:chOff x="7666892" y="373747"/>
            <a:chExt cx="4144939" cy="6322309"/>
          </a:xfrm>
        </p:grpSpPr>
        <p:pic>
          <p:nvPicPr>
            <p:cNvPr id="5" name="Content Placeholder 4" descr="A graph of energy and bond length&#10;&#10;Description automatically generated">
              <a:extLst>
                <a:ext uri="{FF2B5EF4-FFF2-40B4-BE49-F238E27FC236}">
                  <a16:creationId xmlns:a16="http://schemas.microsoft.com/office/drawing/2014/main" id="{2D2E5B45-2665-25E5-A2AD-FD279F63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892" y="373747"/>
              <a:ext cx="3905085" cy="611050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2815B3-F2DC-B10E-7FB3-B04411729B80}"/>
                </a:ext>
              </a:extLst>
            </p:cNvPr>
            <p:cNvSpPr/>
            <p:nvPr/>
          </p:nvSpPr>
          <p:spPr>
            <a:xfrm>
              <a:off x="9126415" y="6224954"/>
              <a:ext cx="2685416" cy="4711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F4B948-1037-B555-5E9A-367CE0A41E87}"/>
                  </a:ext>
                </a:extLst>
              </p14:cNvPr>
              <p14:cNvContentPartPr/>
              <p14:nvPr/>
            </p14:nvContentPartPr>
            <p14:xfrm>
              <a:off x="7633800" y="2006169"/>
              <a:ext cx="955440" cy="2594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F4B948-1037-B555-5E9A-367CE0A41E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6160" y="1988169"/>
                <a:ext cx="991080" cy="26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0191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AB3C-B2B7-CA2E-4EE6-84600BC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Fotodisossiasjon</a:t>
            </a:r>
            <a:r>
              <a:rPr lang="nb-NO" dirty="0"/>
              <a:t> av O</a:t>
            </a:r>
            <a:r>
              <a:rPr lang="nb-NO" baseline="-25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8F8E9-654B-6092-B9E8-8425331E709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6653677" cy="5400887"/>
          </a:xfrm>
        </p:spPr>
        <p:txBody>
          <a:bodyPr/>
          <a:lstStyle/>
          <a:p>
            <a:r>
              <a:rPr lang="nb-NO" dirty="0"/>
              <a:t>Vi ser at overgangen potensielt kan føre til </a:t>
            </a:r>
            <a:r>
              <a:rPr lang="nb-NO" dirty="0" err="1"/>
              <a:t>disossiasjon</a:t>
            </a:r>
            <a:endParaRPr lang="nb-NO" dirty="0"/>
          </a:p>
          <a:p>
            <a:pPr lvl="1"/>
            <a:r>
              <a:rPr lang="nb-NO" dirty="0"/>
              <a:t>Kjernene starter nær likevekt</a:t>
            </a:r>
          </a:p>
          <a:p>
            <a:pPr lvl="1"/>
            <a:r>
              <a:rPr lang="nb-NO" dirty="0"/>
              <a:t>Men ved eksitert flate er vi langt fra likevekt</a:t>
            </a:r>
          </a:p>
          <a:p>
            <a:pPr lvl="1"/>
            <a:r>
              <a:rPr lang="nb-NO" dirty="0"/>
              <a:t>Klassisk bevegelse: kjernene </a:t>
            </a:r>
            <a:r>
              <a:rPr lang="nb-NO" dirty="0" err="1"/>
              <a:t>disossierer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Maks bølgelengde for dette:</a:t>
            </a:r>
          </a:p>
          <a:p>
            <a:pPr lvl="1"/>
            <a:r>
              <a:rPr lang="nb-NO" dirty="0"/>
              <a:t>242 </a:t>
            </a:r>
            <a:r>
              <a:rPr lang="nb-NO" dirty="0" err="1"/>
              <a:t>nm</a:t>
            </a:r>
            <a:r>
              <a:rPr lang="nb-NO" dirty="0"/>
              <a:t> (UV)</a:t>
            </a:r>
          </a:p>
          <a:p>
            <a:pPr lvl="1"/>
            <a:endParaRPr lang="nb-NO" dirty="0"/>
          </a:p>
          <a:p>
            <a:r>
              <a:rPr lang="nb-NO" dirty="0"/>
              <a:t>Eneste mulige mekanisme for dannelse av ozon i atmosfæren!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8FDAB-4722-B71D-4052-E2F2976EC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57" y="3410268"/>
            <a:ext cx="2197100" cy="406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64C435-E0CB-2B2D-CEE4-C159349CE090}"/>
              </a:ext>
            </a:extLst>
          </p:cNvPr>
          <p:cNvGrpSpPr/>
          <p:nvPr/>
        </p:nvGrpSpPr>
        <p:grpSpPr>
          <a:xfrm>
            <a:off x="7666892" y="373747"/>
            <a:ext cx="4144939" cy="6322309"/>
            <a:chOff x="7666892" y="373747"/>
            <a:chExt cx="4144939" cy="6322309"/>
          </a:xfrm>
        </p:grpSpPr>
        <p:pic>
          <p:nvPicPr>
            <p:cNvPr id="6" name="Content Placeholder 4" descr="A graph of energy and bond length&#10;&#10;Description automatically generated">
              <a:extLst>
                <a:ext uri="{FF2B5EF4-FFF2-40B4-BE49-F238E27FC236}">
                  <a16:creationId xmlns:a16="http://schemas.microsoft.com/office/drawing/2014/main" id="{7613B8D4-91D0-46B8-4720-3C63A44E2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892" y="373747"/>
              <a:ext cx="3905085" cy="611050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7FDEB9-B0C9-C94A-20EC-386CBC33CB55}"/>
                </a:ext>
              </a:extLst>
            </p:cNvPr>
            <p:cNvSpPr/>
            <p:nvPr/>
          </p:nvSpPr>
          <p:spPr>
            <a:xfrm>
              <a:off x="9126415" y="6224954"/>
              <a:ext cx="2685416" cy="4711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519922-69D5-4CEF-F241-7A16275348E4}"/>
              </a:ext>
            </a:extLst>
          </p:cNvPr>
          <p:cNvCxnSpPr/>
          <p:nvPr/>
        </p:nvCxnSpPr>
        <p:spPr>
          <a:xfrm flipV="1">
            <a:off x="8774723" y="1371600"/>
            <a:ext cx="0" cy="3200400"/>
          </a:xfrm>
          <a:prstGeom prst="line">
            <a:avLst/>
          </a:prstGeom>
          <a:ln w="508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63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224A-78AE-AAFB-8177-33085D55C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6204CD8E-73A6-3DFB-998A-CEBA8F48EF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D9006F74-1C39-ACDA-C1DA-76089B045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EE5E0A7-06CE-35B8-0C55-D0944A547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Vibrasjonell</a:t>
            </a:r>
            <a:r>
              <a:rPr lang="nb-NO" dirty="0"/>
              <a:t> finstruktur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088F957-5A1F-E43E-E472-90ADF1E3EC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11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4F9A-34C5-E37D-C91C-000F8CFD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Franck-</a:t>
            </a:r>
            <a:r>
              <a:rPr lang="nb-NO" dirty="0" err="1"/>
              <a:t>Condon</a:t>
            </a:r>
            <a:r>
              <a:rPr lang="nb-NO" dirty="0"/>
              <a:t>-faktorer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48DC7-6049-5284-D4A2-DA3F05CDB7A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Elektronovergangene kommer sammen med </a:t>
            </a:r>
            <a:r>
              <a:rPr lang="nb-NO" dirty="0" err="1"/>
              <a:t>vibrasjonelle</a:t>
            </a:r>
            <a:r>
              <a:rPr lang="nb-NO" dirty="0"/>
              <a:t> overganger</a:t>
            </a:r>
          </a:p>
          <a:p>
            <a:pPr lvl="1"/>
            <a:r>
              <a:rPr lang="nb-NO" dirty="0" err="1"/>
              <a:t>Vibrasjonelle</a:t>
            </a:r>
            <a:r>
              <a:rPr lang="nb-NO" dirty="0"/>
              <a:t> overganger har mye lavere energi enn UV/VIS-lys</a:t>
            </a:r>
          </a:p>
          <a:p>
            <a:r>
              <a:rPr lang="nb-NO" dirty="0"/>
              <a:t>Franck-</a:t>
            </a:r>
            <a:r>
              <a:rPr lang="nb-NO" dirty="0" err="1"/>
              <a:t>Condon</a:t>
            </a:r>
            <a:r>
              <a:rPr lang="nb-NO" dirty="0"/>
              <a:t>-faktorene gir oss sannsynligheten for disse overgangene</a:t>
            </a:r>
          </a:p>
          <a:p>
            <a:r>
              <a:rPr lang="nb-NO" dirty="0"/>
              <a:t>Nøkkelord:</a:t>
            </a:r>
          </a:p>
          <a:p>
            <a:pPr lvl="1"/>
            <a:r>
              <a:rPr lang="nb-NO" dirty="0"/>
              <a:t>Overgangsdipolmoment</a:t>
            </a:r>
          </a:p>
          <a:p>
            <a:pPr lvl="1"/>
            <a:r>
              <a:rPr lang="nb-NO" dirty="0" err="1"/>
              <a:t>Born</a:t>
            </a:r>
            <a:r>
              <a:rPr lang="nb-NO" dirty="0"/>
              <a:t>-Oppenheimer-tilnærmingen </a:t>
            </a:r>
          </a:p>
          <a:p>
            <a:pPr lvl="1"/>
            <a:r>
              <a:rPr lang="nb-NO" dirty="0"/>
              <a:t>Bølgefunksjonsoverlapp </a:t>
            </a:r>
          </a:p>
          <a:p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94468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BEC5-9543-4005-F0E7-C20B3E2F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Franck-</a:t>
            </a:r>
            <a:r>
              <a:rPr lang="nb-NO" dirty="0" err="1"/>
              <a:t>Condon</a:t>
            </a:r>
            <a:r>
              <a:rPr lang="nb-NO" dirty="0"/>
              <a:t>-prinsippet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DF30-1D36-3D30-29AF-F2CCA609F29D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5071062" cy="4975236"/>
          </a:xfrm>
        </p:spPr>
        <p:txBody>
          <a:bodyPr/>
          <a:lstStyle/>
          <a:p>
            <a:r>
              <a:rPr lang="nb-NO" dirty="0" err="1"/>
              <a:t>Born</a:t>
            </a:r>
            <a:r>
              <a:rPr lang="nb-NO" dirty="0"/>
              <a:t>-Oppenheimer separerer kjerne og elektronbevegelse: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Elektronenes absorbsjon av energi er så og si </a:t>
            </a:r>
            <a:r>
              <a:rPr lang="nb-NO" dirty="0" err="1"/>
              <a:t>instantan</a:t>
            </a:r>
            <a:r>
              <a:rPr lang="nb-NO" dirty="0"/>
              <a:t> i forhold til kjernebevegelse</a:t>
            </a:r>
          </a:p>
          <a:p>
            <a:r>
              <a:rPr lang="nb-NO" dirty="0"/>
              <a:t>Kjernebølgefunksjonen forblir uforandret i overgangen!</a:t>
            </a:r>
          </a:p>
          <a:p>
            <a:r>
              <a:rPr lang="nb-NO" u="sng" dirty="0"/>
              <a:t>Elektronisk overgang er vertikal i energi-geometri-diagrammet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EB6C9-CD16-CA57-EB35-9922B821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762" y="531119"/>
            <a:ext cx="7772400" cy="552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65778-5050-FF82-3512-8DD6F8D00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500" y="2129204"/>
            <a:ext cx="3467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6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2B2-0A83-9E06-6D3B-D426A4D9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Franck-</a:t>
            </a:r>
            <a:r>
              <a:rPr lang="nb-NO" dirty="0" err="1"/>
              <a:t>Condon</a:t>
            </a:r>
            <a:r>
              <a:rPr lang="nb-NO" dirty="0"/>
              <a:t>-faktorer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B2CD-1D95-3155-199A-5B80279CA70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5158984" cy="4975236"/>
          </a:xfrm>
        </p:spPr>
        <p:txBody>
          <a:bodyPr/>
          <a:lstStyle/>
          <a:p>
            <a:r>
              <a:rPr lang="nb-NO" dirty="0"/>
              <a:t>På den eksiterte flaten er det mange kjerneegenfunksjoner</a:t>
            </a:r>
          </a:p>
          <a:p>
            <a:r>
              <a:rPr lang="nb-NO" dirty="0"/>
              <a:t>Energiene til disse egenfunksjonene bestemmer </a:t>
            </a:r>
            <a:r>
              <a:rPr lang="nb-NO" dirty="0" err="1"/>
              <a:t>tilatte</a:t>
            </a:r>
            <a:r>
              <a:rPr lang="nb-NO" dirty="0"/>
              <a:t> energier!</a:t>
            </a:r>
          </a:p>
          <a:p>
            <a:r>
              <a:rPr lang="nb-NO" dirty="0"/>
              <a:t>Kjernefunksjonen kan </a:t>
            </a:r>
            <a:r>
              <a:rPr lang="nb-NO" u="sng" dirty="0"/>
              <a:t>ekspanderes i egenfunksjonene</a:t>
            </a:r>
            <a:r>
              <a:rPr lang="nb-NO" dirty="0"/>
              <a:t> på den eksiterte flaten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9A0E1-D8FF-92F6-824B-B0AB29DDF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34" y="531119"/>
            <a:ext cx="7772400" cy="5527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FEFFD-0ECF-04BD-50ED-D254A5B08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162" y="4114800"/>
            <a:ext cx="29210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9AA991-1D02-D36A-3801-A94AF9DF0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062" y="5094954"/>
            <a:ext cx="19812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2C8E72-A76D-20F2-D5C7-B8B500136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831" y="5672379"/>
            <a:ext cx="2654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38C1-2B69-220B-942B-CDDC8B72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Observert spekter </a:t>
            </a:r>
            <a:r>
              <a:rPr lang="nb-NO" dirty="0" err="1"/>
              <a:t>korellerer</a:t>
            </a:r>
            <a:r>
              <a:rPr lang="nb-NO" dirty="0"/>
              <a:t> med F-C faktorer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6F4B83-37F1-1117-4CFE-4849C4F50B8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8095616" cy="4975236"/>
          </a:xfrm>
        </p:spPr>
        <p:txBody>
          <a:bodyPr/>
          <a:lstStyle/>
          <a:p>
            <a:r>
              <a:rPr lang="nb-NO" dirty="0"/>
              <a:t>Figuren illustrerer </a:t>
            </a:r>
            <a:r>
              <a:rPr lang="nb-NO" dirty="0" err="1"/>
              <a:t>vibrasjonelle</a:t>
            </a:r>
            <a:r>
              <a:rPr lang="nb-NO" dirty="0"/>
              <a:t> tilstander observert ved elektroniske overganger</a:t>
            </a:r>
          </a:p>
          <a:p>
            <a:r>
              <a:rPr lang="nb-NO" dirty="0"/>
              <a:t>Dette er veldig nyttig!</a:t>
            </a:r>
          </a:p>
          <a:p>
            <a:pPr lvl="1"/>
            <a:r>
              <a:rPr lang="nb-NO" dirty="0"/>
              <a:t>Kan tilpasse observerte energier til </a:t>
            </a:r>
            <a:r>
              <a:rPr lang="nb-NO" dirty="0" err="1"/>
              <a:t>feks</a:t>
            </a:r>
            <a:r>
              <a:rPr lang="nb-NO" dirty="0"/>
              <a:t> Morse-potensial og lære </a:t>
            </a:r>
            <a:r>
              <a:rPr lang="nb-NO" dirty="0" err="1"/>
              <a:t>feks</a:t>
            </a:r>
            <a:r>
              <a:rPr lang="nb-NO" dirty="0"/>
              <a:t> båndsyrke, kraftkonstant, ...</a:t>
            </a:r>
          </a:p>
          <a:p>
            <a:pPr lvl="1"/>
            <a:endParaRPr lang="nb-NO" dirty="0"/>
          </a:p>
        </p:txBody>
      </p:sp>
      <p:pic>
        <p:nvPicPr>
          <p:cNvPr id="8" name="Content Placeholder 4" descr="A diagram of energy and ground state&#10;&#10;Description automatically generated">
            <a:extLst>
              <a:ext uri="{FF2B5EF4-FFF2-40B4-BE49-F238E27FC236}">
                <a16:creationId xmlns:a16="http://schemas.microsoft.com/office/drawing/2014/main" id="{C9A35D48-B25F-4540-0E8D-DA4B8459E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490" y="791308"/>
            <a:ext cx="2832735" cy="590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87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3640-FD69-14DD-4E87-B8CB07E1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Kontinuerlig spekter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FE16-73EB-2BDF-C099-29F6704F7C0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585661" cy="4975236"/>
          </a:xfrm>
        </p:spPr>
        <p:txBody>
          <a:bodyPr/>
          <a:lstStyle/>
          <a:p>
            <a:r>
              <a:rPr lang="nb-NO" dirty="0"/>
              <a:t>Dersom lyset har tilstrekkelig stor energi vil </a:t>
            </a:r>
            <a:r>
              <a:rPr lang="nb-NO" dirty="0" err="1"/>
              <a:t>kjernefunksonen</a:t>
            </a:r>
            <a:r>
              <a:rPr lang="nb-NO" dirty="0"/>
              <a:t> overlappe med kontinuerlig spekter for kjernebevegelse</a:t>
            </a:r>
          </a:p>
          <a:p>
            <a:r>
              <a:rPr lang="nb-NO" dirty="0"/>
              <a:t>Vi ikke få diskrete linjer men </a:t>
            </a:r>
            <a:r>
              <a:rPr lang="nb-NO" u="sng" dirty="0" err="1"/>
              <a:t>kontiuerlig</a:t>
            </a:r>
            <a:r>
              <a:rPr lang="nb-NO" u="sng" dirty="0"/>
              <a:t> spekter</a:t>
            </a:r>
          </a:p>
          <a:p>
            <a:r>
              <a:rPr lang="nb-NO" dirty="0"/>
              <a:t>Figuren viser karakteristisk spekter observert ved </a:t>
            </a:r>
            <a:r>
              <a:rPr lang="nb-NO" u="sng" dirty="0"/>
              <a:t>fotodissosiasjon</a:t>
            </a:r>
          </a:p>
        </p:txBody>
      </p:sp>
      <p:pic>
        <p:nvPicPr>
          <p:cNvPr id="5" name="Picture 4" descr="A diagram of a graph and a diagram of a graph&#10;&#10;Description automatically generated">
            <a:extLst>
              <a:ext uri="{FF2B5EF4-FFF2-40B4-BE49-F238E27FC236}">
                <a16:creationId xmlns:a16="http://schemas.microsoft.com/office/drawing/2014/main" id="{EB1B3B01-046E-29C3-4CBC-FEE4CA1C9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10" y="0"/>
            <a:ext cx="3246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95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6890E-9773-25C3-C75E-8130ED0F7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64D88A2-5B71-B8D5-6797-BD69E677F3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68570D8-BB50-379B-13F4-ABA0245A97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B3BD7D-05A7-9D27-DCB5-049B409E6D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Polyatomiske molekyl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382205-9B62-9D60-6DA1-F9400D8CA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59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ED3EE-7D33-FDB1-0AE1-49B9E289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F291-546D-5105-D0A7-6CA8D71D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Binding i 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AE183-BF89-77CA-E98F-03452F57A25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Primært 1s-orbitalen til H og 2p</a:t>
            </a:r>
            <a:r>
              <a:rPr lang="nb-NO" baseline="-25000" dirty="0"/>
              <a:t>z</a:t>
            </a:r>
            <a:r>
              <a:rPr lang="nb-NO" dirty="0"/>
              <a:t>-orbitalen til F:</a:t>
            </a:r>
          </a:p>
          <a:p>
            <a:r>
              <a:rPr lang="nb-NO" dirty="0"/>
              <a:t>Her er et </a:t>
            </a:r>
            <a:r>
              <a:rPr lang="nb-NO" u="sng" dirty="0"/>
              <a:t>kvalitativt </a:t>
            </a:r>
            <a:r>
              <a:rPr lang="nb-NO" dirty="0"/>
              <a:t>plott</a:t>
            </a:r>
          </a:p>
          <a:p>
            <a:pPr lvl="1"/>
            <a:r>
              <a:rPr lang="nb-NO" dirty="0"/>
              <a:t>R</a:t>
            </a:r>
            <a:r>
              <a:rPr lang="nb-NO" baseline="-25000" dirty="0"/>
              <a:t>AB</a:t>
            </a:r>
            <a:r>
              <a:rPr lang="nb-NO" dirty="0"/>
              <a:t> = 1.73 </a:t>
            </a:r>
            <a:r>
              <a:rPr lang="nb-NO" dirty="0" err="1"/>
              <a:t>bohr</a:t>
            </a:r>
            <a:r>
              <a:rPr lang="nb-NO" dirty="0"/>
              <a:t> / 0.917 Å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56B10-9BF1-D4F4-45EA-FC9410DD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894" y="1028225"/>
            <a:ext cx="2984500" cy="419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263780-9F2B-5384-9CA5-A5EB15ED2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794" y="1614679"/>
            <a:ext cx="5854700" cy="4394200"/>
          </a:xfrm>
          <a:prstGeom prst="rect">
            <a:avLst/>
          </a:prstGeom>
        </p:spPr>
      </p:pic>
      <p:pic>
        <p:nvPicPr>
          <p:cNvPr id="1028" name="Picture 4" descr="...">
            <a:extLst>
              <a:ext uri="{FF2B5EF4-FFF2-40B4-BE49-F238E27FC236}">
                <a16:creationId xmlns:a16="http://schemas.microsoft.com/office/drawing/2014/main" id="{5229AFAF-257B-45D2-90A9-404554931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6" t="38486"/>
          <a:stretch/>
        </p:blipFill>
        <p:spPr bwMode="auto">
          <a:xfrm>
            <a:off x="3375450" y="3429000"/>
            <a:ext cx="2400344" cy="238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1s orbital">
            <a:extLst>
              <a:ext uri="{FF2B5EF4-FFF2-40B4-BE49-F238E27FC236}">
                <a16:creationId xmlns:a16="http://schemas.microsoft.com/office/drawing/2014/main" id="{B57BBDD6-CE7C-4E66-58DC-0241A8C85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b="43934"/>
          <a:stretch/>
        </p:blipFill>
        <p:spPr bwMode="auto">
          <a:xfrm>
            <a:off x="285157" y="3735071"/>
            <a:ext cx="2908955" cy="181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673266-F32F-39B0-BF80-94BF34E015FE}"/>
              </a:ext>
            </a:extLst>
          </p:cNvPr>
          <p:cNvSpPr txBox="1"/>
          <p:nvPr/>
        </p:nvSpPr>
        <p:spPr>
          <a:xfrm>
            <a:off x="2118850" y="6225956"/>
            <a:ext cx="3783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Illustrasjoner fra «The </a:t>
            </a:r>
            <a:r>
              <a:rPr lang="nb-NO" dirty="0" err="1"/>
              <a:t>Orbitraon</a:t>
            </a:r>
            <a:r>
              <a:rPr lang="nb-NO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81422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C80F-3D42-1251-1631-D6B2B8C6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Flere atomer gir mer kompliserte UV/VIS-spektre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B750AB-3598-ACB2-65B3-EB83390F4C6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Tyngre molekyl har flere </a:t>
            </a:r>
            <a:r>
              <a:rPr lang="nb-NO" dirty="0" err="1"/>
              <a:t>rotasjonelle</a:t>
            </a:r>
            <a:r>
              <a:rPr lang="nb-NO" dirty="0"/>
              <a:t> nivåer per cm</a:t>
            </a:r>
            <a:r>
              <a:rPr lang="nb-NO" baseline="30000" dirty="0"/>
              <a:t>-1</a:t>
            </a:r>
          </a:p>
          <a:p>
            <a:r>
              <a:rPr lang="nb-NO" dirty="0"/>
              <a:t>Gir ytterligere bredere spektral-</a:t>
            </a:r>
            <a:r>
              <a:rPr lang="nb-NO" dirty="0" err="1"/>
              <a:t>features</a:t>
            </a:r>
            <a:endParaRPr lang="nb-NO" dirty="0"/>
          </a:p>
        </p:txBody>
      </p:sp>
      <p:pic>
        <p:nvPicPr>
          <p:cNvPr id="8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6CFBCC01-E713-EA60-B4E4-E3FEA08D9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2072942"/>
            <a:ext cx="11433175" cy="4471799"/>
          </a:xfrm>
          <a:prstGeom prst="rect">
            <a:avLst/>
          </a:prstGeom>
        </p:spPr>
      </p:pic>
      <p:sp>
        <p:nvSpPr>
          <p:cNvPr id="9" name="Line Callout 1 8">
            <a:extLst>
              <a:ext uri="{FF2B5EF4-FFF2-40B4-BE49-F238E27FC236}">
                <a16:creationId xmlns:a16="http://schemas.microsoft.com/office/drawing/2014/main" id="{00B294F9-2ED5-33D0-3B6B-4650B7D263FF}"/>
              </a:ext>
            </a:extLst>
          </p:cNvPr>
          <p:cNvSpPr/>
          <p:nvPr/>
        </p:nvSpPr>
        <p:spPr>
          <a:xfrm>
            <a:off x="2620107" y="2321169"/>
            <a:ext cx="1793631" cy="474785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Enkel topp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F39DC1D-F47A-1A9B-4C87-14AE535BF19C}"/>
              </a:ext>
            </a:extLst>
          </p:cNvPr>
          <p:cNvSpPr/>
          <p:nvPr/>
        </p:nvSpPr>
        <p:spPr>
          <a:xfrm>
            <a:off x="6811110" y="1982665"/>
            <a:ext cx="2174629" cy="747347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Vibrasjonelle</a:t>
            </a:r>
            <a:r>
              <a:rPr lang="nb-NO" sz="1600" dirty="0"/>
              <a:t> og </a:t>
            </a:r>
            <a:r>
              <a:rPr lang="nb-NO" sz="1600" dirty="0" err="1"/>
              <a:t>rotasjonelle</a:t>
            </a:r>
            <a:r>
              <a:rPr lang="nb-NO" sz="1600" dirty="0"/>
              <a:t> nivåer </a:t>
            </a:r>
            <a:r>
              <a:rPr lang="nb-NO" sz="1600" dirty="0" err="1"/>
              <a:t>populeres</a:t>
            </a:r>
            <a:endParaRPr lang="nb-NO" sz="1600" dirty="0"/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9A4BA9CA-016B-AE16-A9D3-87E87E7FAD64}"/>
              </a:ext>
            </a:extLst>
          </p:cNvPr>
          <p:cNvSpPr/>
          <p:nvPr/>
        </p:nvSpPr>
        <p:spPr>
          <a:xfrm>
            <a:off x="6811109" y="3352223"/>
            <a:ext cx="2174629" cy="747347"/>
          </a:xfrm>
          <a:prstGeom prst="borderCallout1">
            <a:avLst>
              <a:gd name="adj1" fmla="val 42279"/>
              <a:gd name="adj2" fmla="val 106492"/>
              <a:gd name="adj3" fmla="val 60735"/>
              <a:gd name="adj4" fmla="val 1201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Fler og tettere </a:t>
            </a:r>
            <a:r>
              <a:rPr lang="nb-NO" sz="1600" dirty="0" err="1"/>
              <a:t>rotasjonelle</a:t>
            </a:r>
            <a:r>
              <a:rPr lang="nb-NO" sz="1600" dirty="0"/>
              <a:t> nivåer</a:t>
            </a:r>
          </a:p>
        </p:txBody>
      </p:sp>
    </p:spTree>
    <p:extLst>
      <p:ext uri="{BB962C8B-B14F-4D97-AF65-F5344CB8AC3E}">
        <p14:creationId xmlns:p14="http://schemas.microsoft.com/office/powerpoint/2010/main" val="1715820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91A6-606B-D22B-288C-2D9FA78E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Temperaturavhengighet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FF919-EF57-4FA6-2ACD-3C354E7C957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321893" cy="4975236"/>
          </a:xfrm>
        </p:spPr>
        <p:txBody>
          <a:bodyPr/>
          <a:lstStyle/>
          <a:p>
            <a:r>
              <a:rPr lang="nb-NO" dirty="0" err="1"/>
              <a:t>Rotasjonelle</a:t>
            </a:r>
            <a:r>
              <a:rPr lang="nb-NO" dirty="0"/>
              <a:t> og </a:t>
            </a:r>
            <a:r>
              <a:rPr lang="nb-NO" dirty="0" err="1"/>
              <a:t>vibrasjonelle</a:t>
            </a:r>
            <a:r>
              <a:rPr lang="nb-NO" dirty="0"/>
              <a:t> nivåer generelt signifikant </a:t>
            </a:r>
            <a:r>
              <a:rPr lang="nb-NO" dirty="0" err="1"/>
              <a:t>populert</a:t>
            </a:r>
            <a:r>
              <a:rPr lang="nb-NO" dirty="0"/>
              <a:t> ved romtemperatur.</a:t>
            </a:r>
          </a:p>
          <a:p>
            <a:r>
              <a:rPr lang="nb-NO" dirty="0"/>
              <a:t>Resultatet er svært kompliserte spektre – «</a:t>
            </a:r>
            <a:r>
              <a:rPr lang="nb-NO" dirty="0" err="1"/>
              <a:t>spectral</a:t>
            </a:r>
            <a:r>
              <a:rPr lang="nb-NO" dirty="0"/>
              <a:t> </a:t>
            </a:r>
            <a:r>
              <a:rPr lang="nb-NO" dirty="0" err="1"/>
              <a:t>congestion</a:t>
            </a:r>
            <a:r>
              <a:rPr lang="nb-NO" dirty="0"/>
              <a:t>»</a:t>
            </a:r>
          </a:p>
          <a:p>
            <a:r>
              <a:rPr lang="nb-NO" dirty="0"/>
              <a:t>En vanlig teknikk er </a:t>
            </a:r>
            <a:r>
              <a:rPr lang="nb-NO" u="sng" dirty="0"/>
              <a:t>nedkjøling</a:t>
            </a:r>
            <a:r>
              <a:rPr lang="nb-NO" dirty="0"/>
              <a:t>, </a:t>
            </a:r>
            <a:r>
              <a:rPr lang="nb-NO" dirty="0" err="1"/>
              <a:t>feks</a:t>
            </a:r>
            <a:r>
              <a:rPr lang="nb-NO" dirty="0"/>
              <a:t> ekspansjon i vakuum</a:t>
            </a:r>
          </a:p>
          <a:p>
            <a:r>
              <a:rPr lang="nb-NO" dirty="0"/>
              <a:t>Figuren viser effekten på </a:t>
            </a:r>
            <a:r>
              <a:rPr lang="nb-NO" dirty="0" err="1"/>
              <a:t>trifluoronitrosometan</a:t>
            </a:r>
            <a:r>
              <a:rPr lang="nb-NO" dirty="0"/>
              <a:t> ved 20 K</a:t>
            </a:r>
          </a:p>
          <a:p>
            <a:endParaRPr lang="nb-NO" dirty="0"/>
          </a:p>
        </p:txBody>
      </p:sp>
      <p:pic>
        <p:nvPicPr>
          <p:cNvPr id="5" name="Picture 4" descr="A graph showing the value of a graph&#10;&#10;Description automatically generated with medium confidence">
            <a:extLst>
              <a:ext uri="{FF2B5EF4-FFF2-40B4-BE49-F238E27FC236}">
                <a16:creationId xmlns:a16="http://schemas.microsoft.com/office/drawing/2014/main" id="{C1610F1D-BEC5-3EDF-6B75-096E88E2B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42" y="0"/>
            <a:ext cx="3729789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E38FD33-01DB-E280-7884-073674A9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279111"/>
            <a:ext cx="1486222" cy="15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536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EDD0-0992-E491-BFF9-87EFD405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Kromoforer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AAC9-931E-A7CC-6069-DBAE5C05590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022954" cy="4975236"/>
          </a:xfrm>
        </p:spPr>
        <p:txBody>
          <a:bodyPr/>
          <a:lstStyle/>
          <a:p>
            <a:r>
              <a:rPr lang="nb-NO" dirty="0"/>
              <a:t>Husker fra </a:t>
            </a:r>
            <a:r>
              <a:rPr lang="nb-NO" dirty="0" err="1"/>
              <a:t>vibrasjonell</a:t>
            </a:r>
            <a:r>
              <a:rPr lang="nb-NO" dirty="0"/>
              <a:t> spektroskopi:</a:t>
            </a:r>
          </a:p>
          <a:p>
            <a:pPr lvl="1"/>
            <a:r>
              <a:rPr lang="nb-NO" dirty="0"/>
              <a:t>Karakteristiske vibrasjonsfrekvenser assosiert med </a:t>
            </a:r>
            <a:r>
              <a:rPr lang="nb-NO" dirty="0" err="1"/>
              <a:t>atompar</a:t>
            </a:r>
            <a:r>
              <a:rPr lang="nb-NO" dirty="0"/>
              <a:t>, funksjonelle grupper</a:t>
            </a:r>
          </a:p>
          <a:p>
            <a:r>
              <a:rPr lang="nb-NO" dirty="0"/>
              <a:t>I elektronspektroskopi har vi </a:t>
            </a:r>
            <a:r>
              <a:rPr lang="nb-NO" u="sng" dirty="0" err="1"/>
              <a:t>kromoforer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Kjemisk enhet som absorberer UV/VIS tilnærmet likt i ulike molekylære miljø</a:t>
            </a:r>
          </a:p>
          <a:p>
            <a:pPr lvl="1"/>
            <a:r>
              <a:rPr lang="nb-NO" dirty="0"/>
              <a:t>Til en tilnærming er spekteret til et molekyl overlagringen av </a:t>
            </a:r>
            <a:r>
              <a:rPr lang="nb-NO" dirty="0" err="1"/>
              <a:t>kromoforers</a:t>
            </a:r>
            <a:r>
              <a:rPr lang="nb-NO" dirty="0"/>
              <a:t> spektre</a:t>
            </a:r>
          </a:p>
          <a:p>
            <a:endParaRPr lang="nb-NO" dirty="0"/>
          </a:p>
        </p:txBody>
      </p:sp>
      <p:pic>
        <p:nvPicPr>
          <p:cNvPr id="5" name="Picture 4" descr="A screen shot of a cell phone&#10;&#10;Description automatically generated">
            <a:extLst>
              <a:ext uri="{FF2B5EF4-FFF2-40B4-BE49-F238E27FC236}">
                <a16:creationId xmlns:a16="http://schemas.microsoft.com/office/drawing/2014/main" id="{8296D2BD-9E84-61F3-420E-7FA39522B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47" y="4779955"/>
            <a:ext cx="4306958" cy="1989357"/>
          </a:xfrm>
          <a:prstGeom prst="rect">
            <a:avLst/>
          </a:prstGeom>
        </p:spPr>
      </p:pic>
      <p:pic>
        <p:nvPicPr>
          <p:cNvPr id="1026" name="Picture 2" descr="chlorophyll a">
            <a:extLst>
              <a:ext uri="{FF2B5EF4-FFF2-40B4-BE49-F238E27FC236}">
                <a16:creationId xmlns:a16="http://schemas.microsoft.com/office/drawing/2014/main" id="{995755F4-E2CD-BA36-A2A9-391BAAA4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387" y="1083366"/>
            <a:ext cx="4408706" cy="1100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EBDB8F-6FC4-44F1-3F9B-D9ED1E028A89}"/>
                  </a:ext>
                </a:extLst>
              </p14:cNvPr>
              <p14:cNvContentPartPr/>
              <p14:nvPr/>
            </p14:nvContentPartPr>
            <p14:xfrm>
              <a:off x="8510400" y="1983849"/>
              <a:ext cx="2696040" cy="280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EBDB8F-6FC4-44F1-3F9B-D9ED1E028A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2760" y="1966209"/>
                <a:ext cx="2731680" cy="2836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9AC813-639A-CCD2-8F25-52ABE094B1F4}"/>
              </a:ext>
            </a:extLst>
          </p:cNvPr>
          <p:cNvSpPr txBox="1"/>
          <p:nvPr/>
        </p:nvSpPr>
        <p:spPr>
          <a:xfrm>
            <a:off x="8634046" y="538978"/>
            <a:ext cx="3024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b="1" dirty="0"/>
              <a:t>Klorofyll: </a:t>
            </a:r>
            <a:r>
              <a:rPr lang="nb-NO" sz="1600" dirty="0"/>
              <a:t>En </a:t>
            </a:r>
            <a:r>
              <a:rPr lang="nb-NO" sz="1600" dirty="0" err="1"/>
              <a:t>porfyrinring</a:t>
            </a:r>
            <a:r>
              <a:rPr lang="nb-NO" sz="1600" dirty="0"/>
              <a:t> med overgangsmetall er </a:t>
            </a:r>
            <a:r>
              <a:rPr lang="nb-NO" sz="1600" dirty="0" err="1"/>
              <a:t>kromofor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1432054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A182-FD2B-B7A7-082C-2964D0DD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Kromoforer</a:t>
            </a:r>
            <a:r>
              <a:rPr lang="nb-NO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CF795-17D9-708C-8575-89D785C3645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Vanlige </a:t>
            </a:r>
            <a:r>
              <a:rPr lang="nb-NO" dirty="0" err="1"/>
              <a:t>kromoforer</a:t>
            </a:r>
            <a:r>
              <a:rPr lang="nb-NO" dirty="0"/>
              <a:t>: eten, karbonyl, </a:t>
            </a:r>
            <a:r>
              <a:rPr lang="nb-NO" dirty="0" err="1"/>
              <a:t>cyano</a:t>
            </a:r>
            <a:r>
              <a:rPr lang="nb-NO" dirty="0"/>
              <a:t>, tiokarbonyl 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Konjugerte </a:t>
            </a:r>
            <a:r>
              <a:rPr lang="nb-NO" dirty="0" err="1"/>
              <a:t>dobeltbindinger</a:t>
            </a:r>
            <a:r>
              <a:rPr lang="nb-NO" dirty="0"/>
              <a:t>, polyacetylen (som vi har sett eksempler på før!)</a:t>
            </a:r>
          </a:p>
          <a:p>
            <a:pPr lvl="1"/>
            <a:r>
              <a:rPr lang="nb-NO" dirty="0"/>
              <a:t>beta-karoten, 1,3-butadiene ...</a:t>
            </a:r>
          </a:p>
          <a:p>
            <a:pPr lvl="1"/>
            <a:endParaRPr lang="nb-NO" dirty="0"/>
          </a:p>
          <a:p>
            <a:r>
              <a:rPr lang="nb-NO" dirty="0"/>
              <a:t>Aromatiske </a:t>
            </a:r>
            <a:r>
              <a:rPr lang="nb-NO" dirty="0" err="1"/>
              <a:t>kromoforer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Benzen, naftalen ... </a:t>
            </a:r>
          </a:p>
          <a:p>
            <a:pPr lvl="1"/>
            <a:endParaRPr lang="nb-NO" dirty="0"/>
          </a:p>
          <a:p>
            <a:r>
              <a:rPr lang="nb-NO" dirty="0"/>
              <a:t>Eksempler fra biologi:</a:t>
            </a:r>
          </a:p>
          <a:p>
            <a:pPr lvl="1"/>
            <a:r>
              <a:rPr lang="nb-NO" dirty="0"/>
              <a:t>Klorofyll, hemoglobin, retinal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0C51B-85FE-8701-3625-9A8E45A3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812" y="1862015"/>
            <a:ext cx="1206500" cy="3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5680FA-6440-D0DB-963F-2754AACD7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1862015"/>
            <a:ext cx="10414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A9A17-0053-6160-7B2D-DEF7B1927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611" y="1914769"/>
            <a:ext cx="1041400" cy="35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8D7EC-FECD-257F-69C5-E1C78E035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865" y="1862015"/>
            <a:ext cx="977900" cy="35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2C591-79CC-965B-B198-1B049243B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2300" y="3361434"/>
            <a:ext cx="1587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84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664D-0C8D-EFF2-B265-4AB01D26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Beer’s</a:t>
            </a:r>
            <a:r>
              <a:rPr lang="nb-NO" dirty="0"/>
              <a:t> lov og </a:t>
            </a:r>
            <a:r>
              <a:rPr lang="nb-NO" dirty="0" err="1"/>
              <a:t>utslukningskoeffisient</a:t>
            </a:r>
            <a:r>
              <a:rPr lang="nb-NO" dirty="0"/>
              <a:t> 𝜀</a:t>
            </a:r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3D9C90-406D-2C14-5A9F-7B8068B07F4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7" y="941386"/>
            <a:ext cx="6781970" cy="4975225"/>
          </a:xfrm>
        </p:spPr>
      </p:pic>
      <p:pic>
        <p:nvPicPr>
          <p:cNvPr id="7" name="Picture 6" descr="A math equation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AE34AF8-8E9E-7ACA-9FBE-3F1EB6767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06" y="3428999"/>
            <a:ext cx="2349500" cy="10033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6974604-FCB7-57E2-2D25-4567013BCFAB}"/>
              </a:ext>
            </a:extLst>
          </p:cNvPr>
          <p:cNvSpPr/>
          <p:nvPr/>
        </p:nvSpPr>
        <p:spPr>
          <a:xfrm>
            <a:off x="6479474" y="4015514"/>
            <a:ext cx="369277" cy="151227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9E0E9-69EF-11B8-5DE0-01450BBB5EE1}"/>
              </a:ext>
            </a:extLst>
          </p:cNvPr>
          <p:cNvSpPr txBox="1"/>
          <p:nvPr/>
        </p:nvSpPr>
        <p:spPr>
          <a:xfrm>
            <a:off x="7052395" y="4356153"/>
            <a:ext cx="195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Veldig sterkt signal, spinn-tillatte overganger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45EE6-8ED9-A22C-1EDC-5F4FABB84F1C}"/>
              </a:ext>
            </a:extLst>
          </p:cNvPr>
          <p:cNvSpPr txBox="1"/>
          <p:nvPr/>
        </p:nvSpPr>
        <p:spPr>
          <a:xfrm>
            <a:off x="8634403" y="916012"/>
            <a:ext cx="3174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For større molekyler er seleksjonsregelen 𝛥S=0 ikke like »streng»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Tilnærmingene gjort i Franck-</a:t>
            </a:r>
            <a:r>
              <a:rPr lang="nb-NO" sz="1600" dirty="0" err="1"/>
              <a:t>Condon</a:t>
            </a:r>
            <a:r>
              <a:rPr lang="nb-NO" sz="1600" dirty="0"/>
              <a:t>-prinsippet ikke lenger like gode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Beers lov gir attenuasjonen i absorbsjonsspektroskopi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0165CCE-A9AA-9374-E794-22590CB9C0F9}"/>
              </a:ext>
            </a:extLst>
          </p:cNvPr>
          <p:cNvSpPr/>
          <p:nvPr/>
        </p:nvSpPr>
        <p:spPr>
          <a:xfrm>
            <a:off x="6173830" y="1925782"/>
            <a:ext cx="305644" cy="1884218"/>
          </a:xfrm>
          <a:prstGeom prst="rightBrace">
            <a:avLst>
              <a:gd name="adj1" fmla="val 19589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597F9-A671-0449-6067-D99C3F58BD85}"/>
              </a:ext>
            </a:extLst>
          </p:cNvPr>
          <p:cNvSpPr txBox="1"/>
          <p:nvPr/>
        </p:nvSpPr>
        <p:spPr>
          <a:xfrm>
            <a:off x="6679188" y="2320293"/>
            <a:ext cx="195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Spinn-forbudte overganger med svakt signal</a:t>
            </a:r>
          </a:p>
        </p:txBody>
      </p:sp>
    </p:spTree>
    <p:extLst>
      <p:ext uri="{BB962C8B-B14F-4D97-AF65-F5344CB8AC3E}">
        <p14:creationId xmlns:p14="http://schemas.microsoft.com/office/powerpoint/2010/main" val="263979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D59-308D-45A6-3B14-98BC9FEB8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1C7BB-E816-A6EB-89C4-02EE95E4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generaliserte egenverdiproblem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94D48-5674-45D1-10B0-982D6C67572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Finn </a:t>
            </a:r>
            <a:r>
              <a:rPr lang="nb-NO" i="1" dirty="0"/>
              <a:t>𝜀 </a:t>
            </a:r>
            <a:r>
              <a:rPr lang="nb-NO" dirty="0"/>
              <a:t>og</a:t>
            </a:r>
            <a:r>
              <a:rPr lang="nb-NO" i="1" dirty="0"/>
              <a:t> c </a:t>
            </a:r>
            <a:r>
              <a:rPr lang="nb-NO" dirty="0"/>
              <a:t>slik at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Direkte begning med </a:t>
            </a:r>
            <a:r>
              <a:rPr lang="nb-NO" dirty="0" err="1"/>
              <a:t>numpy</a:t>
            </a:r>
            <a:r>
              <a:rPr lang="nb-NO" dirty="0"/>
              <a:t> gir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70835-72FF-0035-36AF-CDCA574E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82" y="1511007"/>
            <a:ext cx="14605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6FC216-B2AD-9B4C-043E-1AA6B1E9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244" y="2415570"/>
            <a:ext cx="382270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5B06C2-5D1D-9206-1963-9CFA2F0B4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32" y="2415570"/>
            <a:ext cx="461010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20FEFA-2CDB-7685-2A78-EC5E8F2BA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868" y="4543669"/>
            <a:ext cx="2578100" cy="876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650406-3087-19DA-0C42-F1D02A38A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583" y="4624074"/>
            <a:ext cx="2997200" cy="571500"/>
          </a:xfrm>
          <a:prstGeom prst="rect">
            <a:avLst/>
          </a:prstGeom>
        </p:spPr>
      </p:pic>
      <p:sp>
        <p:nvSpPr>
          <p:cNvPr id="18" name="Line Callout 1 17">
            <a:extLst>
              <a:ext uri="{FF2B5EF4-FFF2-40B4-BE49-F238E27FC236}">
                <a16:creationId xmlns:a16="http://schemas.microsoft.com/office/drawing/2014/main" id="{FC107CA2-916A-C55E-7FBB-8EAA6EC4A64D}"/>
              </a:ext>
            </a:extLst>
          </p:cNvPr>
          <p:cNvSpPr/>
          <p:nvPr/>
        </p:nvSpPr>
        <p:spPr>
          <a:xfrm>
            <a:off x="5313182" y="5545820"/>
            <a:ext cx="2161309" cy="939561"/>
          </a:xfrm>
          <a:prstGeom prst="borderCallout1">
            <a:avLst>
              <a:gd name="adj1" fmla="val 18750"/>
              <a:gd name="adj2" fmla="val -8333"/>
              <a:gd name="adj3" fmla="val -8415"/>
              <a:gd name="adj4" fmla="val -421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Boka er ikke enig!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53822B5D-2EAE-602E-F1E6-221FC4765870}"/>
              </a:ext>
            </a:extLst>
          </p:cNvPr>
          <p:cNvSpPr/>
          <p:nvPr/>
        </p:nvSpPr>
        <p:spPr>
          <a:xfrm>
            <a:off x="9300477" y="3768094"/>
            <a:ext cx="2161309" cy="939561"/>
          </a:xfrm>
          <a:prstGeom prst="borderCallout1">
            <a:avLst>
              <a:gd name="adj1" fmla="val -10742"/>
              <a:gd name="adj2" fmla="val 16026"/>
              <a:gd name="adj3" fmla="val -54127"/>
              <a:gd name="adj4" fmla="val 20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Boka oppgir dette tallet - et estimat, neppe helt eksakt</a:t>
            </a:r>
          </a:p>
        </p:txBody>
      </p:sp>
      <p:sp>
        <p:nvSpPr>
          <p:cNvPr id="20" name="Line Callout 1 19">
            <a:extLst>
              <a:ext uri="{FF2B5EF4-FFF2-40B4-BE49-F238E27FC236}">
                <a16:creationId xmlns:a16="http://schemas.microsoft.com/office/drawing/2014/main" id="{C34A2AB3-5206-A6EB-72E5-A9DDA49040F0}"/>
              </a:ext>
            </a:extLst>
          </p:cNvPr>
          <p:cNvSpPr/>
          <p:nvPr/>
        </p:nvSpPr>
        <p:spPr>
          <a:xfrm>
            <a:off x="6484685" y="981775"/>
            <a:ext cx="2176498" cy="1024098"/>
          </a:xfrm>
          <a:prstGeom prst="borderCallout1">
            <a:avLst>
              <a:gd name="adj1" fmla="val 141139"/>
              <a:gd name="adj2" fmla="val -44871"/>
              <a:gd name="adj3" fmla="val 65314"/>
              <a:gd name="adj4" fmla="val -56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Boka oppgir disse tallene – bortsett fra HH-elementet, neppe helt eksakt</a:t>
            </a:r>
          </a:p>
        </p:txBody>
      </p:sp>
    </p:spTree>
    <p:extLst>
      <p:ext uri="{BB962C8B-B14F-4D97-AF65-F5344CB8AC3E}">
        <p14:creationId xmlns:p14="http://schemas.microsoft.com/office/powerpoint/2010/main" val="368235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DED7-A018-6ACA-33A1-8D9CD4EB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MO-diagram</a:t>
            </a:r>
          </a:p>
        </p:txBody>
      </p:sp>
      <p:pic>
        <p:nvPicPr>
          <p:cNvPr id="5" name="Content Placeholder 4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EC328B5E-C51F-C039-FBF3-412993D53DFF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93" y="941386"/>
            <a:ext cx="3309963" cy="4975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7FC6-5035-819A-988B-CBD33DD26B1D}"/>
              </a:ext>
            </a:extLst>
          </p:cNvPr>
          <p:cNvSpPr txBox="1"/>
          <p:nvPr/>
        </p:nvSpPr>
        <p:spPr>
          <a:xfrm>
            <a:off x="6581546" y="3028889"/>
            <a:ext cx="123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-13.6 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FB495-830E-56D3-E78F-EC484B194AC1}"/>
              </a:ext>
            </a:extLst>
          </p:cNvPr>
          <p:cNvSpPr txBox="1"/>
          <p:nvPr/>
        </p:nvSpPr>
        <p:spPr>
          <a:xfrm>
            <a:off x="10959582" y="4594454"/>
            <a:ext cx="123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-18.6 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D2294-1C16-7D23-87E7-556C3BFAA9F7}"/>
              </a:ext>
            </a:extLst>
          </p:cNvPr>
          <p:cNvSpPr txBox="1"/>
          <p:nvPr/>
        </p:nvSpPr>
        <p:spPr>
          <a:xfrm>
            <a:off x="7696837" y="4994564"/>
            <a:ext cx="123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-19.6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592F5-CE3C-1F73-68CF-432501A0412C}"/>
              </a:ext>
            </a:extLst>
          </p:cNvPr>
          <p:cNvSpPr txBox="1"/>
          <p:nvPr/>
        </p:nvSpPr>
        <p:spPr>
          <a:xfrm>
            <a:off x="10128310" y="1863436"/>
            <a:ext cx="123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-10.3 eV</a:t>
            </a:r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A37E9764-4D2E-C195-E67B-A615BF7EA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46" y="123189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9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28CAD-B82D-2E3B-EC67-044A76C2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MO-tetthet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49BD-F626-0899-DAF9-0D57FAC0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68" y="1231900"/>
            <a:ext cx="5854700" cy="43942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ED61FE9-E18C-CEDF-F7C3-782DFC89E20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4"/>
          <a:stretch>
            <a:fillRect/>
          </a:stretch>
        </p:blipFill>
        <p:spPr>
          <a:xfrm>
            <a:off x="6234868" y="1231900"/>
            <a:ext cx="5854700" cy="4394200"/>
          </a:xfrm>
        </p:spPr>
      </p:pic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FBE6D279-E57E-02D2-A0C3-F550A55E08A0}"/>
              </a:ext>
            </a:extLst>
          </p:cNvPr>
          <p:cNvSpPr/>
          <p:nvPr/>
        </p:nvSpPr>
        <p:spPr>
          <a:xfrm>
            <a:off x="4599708" y="318655"/>
            <a:ext cx="4641274" cy="913245"/>
          </a:xfrm>
          <a:prstGeom prst="borderCallout1">
            <a:avLst>
              <a:gd name="adj1" fmla="val 18750"/>
              <a:gd name="adj2" fmla="val -8333"/>
              <a:gd name="adj3" fmla="val 177734"/>
              <a:gd name="adj4" fmla="val -219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Elektronene </a:t>
            </a:r>
            <a:r>
              <a:rPr lang="nb-NO" sz="1600" dirty="0" err="1"/>
              <a:t>likerå</a:t>
            </a:r>
            <a:r>
              <a:rPr lang="nb-NO" sz="1600" dirty="0"/>
              <a:t> være mellom kjernene</a:t>
            </a:r>
          </a:p>
          <a:p>
            <a:pPr algn="ctr"/>
            <a:r>
              <a:rPr lang="nb-NO" sz="1600" dirty="0"/>
              <a:t>i den bindene </a:t>
            </a:r>
            <a:r>
              <a:rPr lang="nb-NO" sz="1600" dirty="0" err="1"/>
              <a:t>MOen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86992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420C-BCF8-AC74-0D93-8786A2E3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MO-diagram for HF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033BBD-1DF5-430E-A9B9-7CEF94FC374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4732157" cy="4975236"/>
          </a:xfrm>
        </p:spPr>
        <p:txBody>
          <a:bodyPr/>
          <a:lstStyle/>
          <a:p>
            <a:r>
              <a:rPr lang="nb-NO" dirty="0"/>
              <a:t>Vi går nå utover den kvalitative modellen</a:t>
            </a:r>
          </a:p>
          <a:p>
            <a:r>
              <a:rPr lang="nb-NO" dirty="0"/>
              <a:t>Diagrammet viser beregnede </a:t>
            </a:r>
            <a:r>
              <a:rPr lang="nb-NO" dirty="0" err="1"/>
              <a:t>MOer</a:t>
            </a:r>
            <a:endParaRPr lang="nb-NO" dirty="0"/>
          </a:p>
          <a:p>
            <a:r>
              <a:rPr lang="nb-NO" dirty="0"/>
              <a:t>1𝜎, 1𝜋  – omtrent fullstendig lokalisert på F – </a:t>
            </a:r>
            <a:r>
              <a:rPr lang="nb-NO" i="1" dirty="0" err="1"/>
              <a:t>ikkebindende</a:t>
            </a:r>
            <a:r>
              <a:rPr lang="nb-NO" i="1" dirty="0"/>
              <a:t> elektroner/MOs</a:t>
            </a:r>
            <a:endParaRPr lang="nb-NO" dirty="0"/>
          </a:p>
          <a:p>
            <a:r>
              <a:rPr lang="nb-NO" dirty="0"/>
              <a:t>Ikke lenger </a:t>
            </a:r>
            <a:r>
              <a:rPr lang="nb-NO" i="1" dirty="0"/>
              <a:t>g</a:t>
            </a:r>
            <a:r>
              <a:rPr lang="nb-NO" dirty="0"/>
              <a:t> eller </a:t>
            </a:r>
            <a:r>
              <a:rPr lang="nb-NO" i="1" dirty="0"/>
              <a:t>u </a:t>
            </a:r>
            <a:r>
              <a:rPr lang="nb-NO" dirty="0"/>
              <a:t>symmetri</a:t>
            </a:r>
          </a:p>
          <a:p>
            <a:r>
              <a:rPr lang="nb-NO" dirty="0"/>
              <a:t>Heller ikke alltid klart om en MO er bindende eller antibindende</a:t>
            </a:r>
          </a:p>
          <a:p>
            <a:pPr lvl="1"/>
            <a:r>
              <a:rPr lang="nb-NO" dirty="0"/>
              <a:t>* tas ofte vekk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1" name="Content Placeholder 7" descr="A diagram of a hexagon and a hexagon with red and blue circles&#10;&#10;Description automatically generated">
            <a:extLst>
              <a:ext uri="{FF2B5EF4-FFF2-40B4-BE49-F238E27FC236}">
                <a16:creationId xmlns:a16="http://schemas.microsoft.com/office/drawing/2014/main" id="{7EBDD1D0-6338-63C2-FC83-4AE03D331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02" y="1083366"/>
            <a:ext cx="6721564" cy="44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4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1DC6-9382-D7D4-FC1C-D100D7B2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CO-molekylet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715AD-CCDA-4385-2386-14545034FEE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5937504" cy="4975236"/>
          </a:xfrm>
        </p:spPr>
        <p:txBody>
          <a:bodyPr/>
          <a:lstStyle/>
          <a:p>
            <a:r>
              <a:rPr lang="nb-NO" dirty="0"/>
              <a:t>Valens-elektroner: 2s og 2p-orbitaler</a:t>
            </a:r>
          </a:p>
          <a:p>
            <a:r>
              <a:rPr lang="nb-NO" dirty="0"/>
              <a:t>1s-orbitalene vises derfor ikke</a:t>
            </a:r>
          </a:p>
          <a:p>
            <a:r>
              <a:rPr lang="nb-NO" dirty="0" err="1"/>
              <a:t>AOer</a:t>
            </a:r>
            <a:r>
              <a:rPr lang="nb-NO" dirty="0"/>
              <a:t> som er nær i energi mikses generelt sterkere enn de som er langt unna i energi:</a:t>
            </a:r>
          </a:p>
          <a:p>
            <a:pPr lvl="1"/>
            <a:r>
              <a:rPr lang="nb-NO" dirty="0"/>
              <a:t>2s(O) mikses hovedsakelig med 2s(C)</a:t>
            </a:r>
          </a:p>
          <a:p>
            <a:pPr lvl="1"/>
            <a:r>
              <a:rPr lang="nb-NO" dirty="0"/>
              <a:t>2s(C) mikses også med 2p(O)</a:t>
            </a:r>
          </a:p>
          <a:p>
            <a:pPr lvl="1"/>
            <a:r>
              <a:rPr lang="nb-NO" dirty="0"/>
              <a:t>1p(O) mikses også med 2p(C)</a:t>
            </a:r>
          </a:p>
          <a:p>
            <a:r>
              <a:rPr lang="nb-NO" dirty="0"/>
              <a:t>Formell bindingsorden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9AD20D-E3DB-1ECF-DE5F-756912045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286" y="0"/>
            <a:ext cx="5041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93003-1A9C-6A34-FF12-509AFAF13D31}"/>
              </a:ext>
            </a:extLst>
          </p:cNvPr>
          <p:cNvSpPr txBox="1"/>
          <p:nvPr/>
        </p:nvSpPr>
        <p:spPr>
          <a:xfrm>
            <a:off x="1773382" y="6373091"/>
            <a:ext cx="620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chem.libretexts.org</a:t>
            </a:r>
            <a:r>
              <a:rPr lang="nb-NO" dirty="0"/>
              <a:t>/</a:t>
            </a:r>
            <a:r>
              <a:rPr lang="nb-NO" dirty="0" err="1"/>
              <a:t>Bookshelves</a:t>
            </a:r>
            <a:r>
              <a:rPr lang="nb-NO" dirty="0"/>
              <a:t>/</a:t>
            </a:r>
            <a:r>
              <a:rPr lang="nb-NO" dirty="0" err="1"/>
              <a:t>Inorganic_Chemistry</a:t>
            </a:r>
            <a:r>
              <a:rPr lang="nb-NO" dirty="0"/>
              <a:t>/</a:t>
            </a:r>
            <a:r>
              <a:rPr lang="nb-NO" dirty="0" err="1"/>
              <a:t>Inorganic_Chemistry</a:t>
            </a:r>
            <a:r>
              <a:rPr lang="nb-NO" dirty="0"/>
              <a:t>_(</a:t>
            </a:r>
            <a:r>
              <a:rPr lang="nb-NO" dirty="0" err="1"/>
              <a:t>LibreTexts</a:t>
            </a:r>
            <a:r>
              <a:rPr lang="nb-NO" dirty="0"/>
              <a:t>)/05%3A_Molecular_Orbitals/5.03%3A_Heteronuclear_Diatomic_Molecules/5.3.02%3A_Polar_bonds</a:t>
            </a:r>
          </a:p>
        </p:txBody>
      </p:sp>
    </p:spTree>
    <p:extLst>
      <p:ext uri="{BB962C8B-B14F-4D97-AF65-F5344CB8AC3E}">
        <p14:creationId xmlns:p14="http://schemas.microsoft.com/office/powerpoint/2010/main" val="2804091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27078</TotalTime>
  <Words>1412</Words>
  <Application>Microsoft Macintosh PowerPoint</Application>
  <PresentationFormat>Widescreen</PresentationFormat>
  <Paragraphs>302</Paragraphs>
  <Slides>44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Arial, sans-serif</vt:lpstr>
      <vt:lpstr>Calibri</vt:lpstr>
      <vt:lpstr>Wingdings</vt:lpstr>
      <vt:lpstr>Office Theme</vt:lpstr>
      <vt:lpstr>KJM2601 – forelesning 17</vt:lpstr>
      <vt:lpstr>Heteronukleære toatomige molekyl</vt:lpstr>
      <vt:lpstr>Forrige gang ...</vt:lpstr>
      <vt:lpstr>Binding i HF</vt:lpstr>
      <vt:lpstr>Det generaliserte egenverdiproblem</vt:lpstr>
      <vt:lpstr>MO-diagram</vt:lpstr>
      <vt:lpstr>MO-tetthet</vt:lpstr>
      <vt:lpstr>MO-diagram for HF</vt:lpstr>
      <vt:lpstr>Eksempel: CO-molekylet</vt:lpstr>
      <vt:lpstr>Elektrostatisk potensial</vt:lpstr>
      <vt:lpstr>Hvordan betrakte ladningsfordeling i et molekyl? </vt:lpstr>
      <vt:lpstr>Mulliken populasjonsanalyse</vt:lpstr>
      <vt:lpstr>Kan gjøres mer generelt</vt:lpstr>
      <vt:lpstr>Elektrostatisk potensial er veldefinert</vt:lpstr>
      <vt:lpstr>Visualisering</vt:lpstr>
      <vt:lpstr>Eksempel</vt:lpstr>
      <vt:lpstr>Elektronspektroskopi: Termsymboler</vt:lpstr>
      <vt:lpstr>Hierarkiet av energioverganger</vt:lpstr>
      <vt:lpstr>Gode kvantetall for toatomige molekyler</vt:lpstr>
      <vt:lpstr>Termsymbolene</vt:lpstr>
      <vt:lpstr>Eksempel: H2 grunntilstand</vt:lpstr>
      <vt:lpstr>Eksempel: H2 eksitert konfigurasjon</vt:lpstr>
      <vt:lpstr>Termene til O2 i grunntilstand</vt:lpstr>
      <vt:lpstr>Gerade eller ungerade og + og -</vt:lpstr>
      <vt:lpstr>Termsymboler for grunntilstander av homonukleære toatomige molekyl</vt:lpstr>
      <vt:lpstr>Vi ser på Li2, He2+ og C2 på tavla</vt:lpstr>
      <vt:lpstr>Elektroniske overganger i  toatomige molekyler</vt:lpstr>
      <vt:lpstr>Oversikt over energinivåer i O2</vt:lpstr>
      <vt:lpstr>Seleksjonsregler i toatomige molekyl</vt:lpstr>
      <vt:lpstr>Grotrian-diagram for H2 </vt:lpstr>
      <vt:lpstr>Lovlige overganger i O2</vt:lpstr>
      <vt:lpstr>Fotodisossiasjon av O2</vt:lpstr>
      <vt:lpstr>Vibrasjonell finstruktur</vt:lpstr>
      <vt:lpstr>Franck-Condon-faktorer</vt:lpstr>
      <vt:lpstr>Franck-Condon-prinsippet</vt:lpstr>
      <vt:lpstr>Franck-Condon-faktorer</vt:lpstr>
      <vt:lpstr>Observert spekter korellerer med F-C faktorer</vt:lpstr>
      <vt:lpstr>Kontinuerlig spekter</vt:lpstr>
      <vt:lpstr>Polyatomiske molekyl</vt:lpstr>
      <vt:lpstr>Flere atomer gir mer kompliserte UV/VIS-spektre</vt:lpstr>
      <vt:lpstr>Temperaturavhengighet</vt:lpstr>
      <vt:lpstr>Kromoforer</vt:lpstr>
      <vt:lpstr>Kromoforer 2</vt:lpstr>
      <vt:lpstr>Beer’s lov og utslukningskoeffisient 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102</cp:revision>
  <cp:lastPrinted>2024-09-26T08:04:23Z</cp:lastPrinted>
  <dcterms:created xsi:type="dcterms:W3CDTF">2024-08-23T10:30:26Z</dcterms:created>
  <dcterms:modified xsi:type="dcterms:W3CDTF">2024-11-01T12:14:44Z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